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media/image28.png" ContentType="image/png"/>
  <Override PartName="/ppt/media/image1.jpeg" ContentType="image/jpeg"/>
  <Override PartName="/ppt/media/image59.png" ContentType="image/png"/>
  <Override PartName="/ppt/media/image3.png" ContentType="image/png"/>
  <Override PartName="/ppt/media/image58.png" ContentType="image/png"/>
  <Override PartName="/ppt/media/image2.png" ContentType="image/png"/>
  <Override PartName="/ppt/media/image21.png" ContentType="image/png"/>
  <Override PartName="/ppt/media/image6.jpeg" ContentType="image/jpeg"/>
  <Override PartName="/ppt/media/image70.png" ContentType="image/png"/>
  <Override PartName="/ppt/media/image4.png" ContentType="image/png"/>
  <Override PartName="/ppt/media/image71.png" ContentType="image/png"/>
  <Override PartName="/ppt/media/image5.png" ContentType="image/png"/>
  <Override PartName="/ppt/media/image73.png" ContentType="image/png"/>
  <Override PartName="/ppt/media/image7.png" ContentType="image/png"/>
  <Override PartName="/ppt/media/image74.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60.png" ContentType="image/png"/>
  <Override PartName="/ppt/media/image63.png" ContentType="image/png"/>
  <Override PartName="/ppt/media/image61.jpeg" ContentType="image/jpeg"/>
  <Override PartName="/ppt/media/image62.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jpeg" ContentType="image/jpeg"/>
  <Override PartName="/ppt/media/image72.png" ContentType="image/png"/>
  <Override PartName="/ppt/media/image75.jpeg" ContentType="image/jpe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Kliknij, aby przesunąć slajd</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l-PL" sz="2000" spc="-1" strike="noStrike">
                <a:latin typeface="Arial"/>
              </a:rPr>
              <a:t>Kliknij, aby edytować format notatek</a:t>
            </a:r>
            <a:endParaRPr b="0" lang="pl-PL"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l-PL" sz="1400" spc="-1" strike="noStrike">
                <a:latin typeface="Times New Roman"/>
              </a:rPr>
              <a:t>&lt;główka&gt;</a:t>
            </a:r>
            <a:endParaRPr b="0" lang="pl-PL" sz="1400" spc="-1" strike="noStrike">
              <a:latin typeface="Times New Roman"/>
            </a:endParaRPr>
          </a:p>
        </p:txBody>
      </p:sp>
      <p:sp>
        <p:nvSpPr>
          <p:cNvPr id="161" name="PlaceHolder 4"/>
          <p:cNvSpPr>
            <a:spLocks noGrp="1"/>
          </p:cNvSpPr>
          <p:nvPr>
            <p:ph type="dt"/>
          </p:nvPr>
        </p:nvSpPr>
        <p:spPr>
          <a:xfrm>
            <a:off x="4278960" y="0"/>
            <a:ext cx="3280680" cy="534240"/>
          </a:xfrm>
          <a:prstGeom prst="rect">
            <a:avLst/>
          </a:prstGeom>
          <a:noFill/>
          <a:ln w="0">
            <a:noFill/>
          </a:ln>
        </p:spPr>
        <p:txBody>
          <a:bodyPr lIns="0" rIns="0" tIns="0" bIns="0" anchor="t">
            <a:noAutofit/>
          </a:bodyPr>
          <a:p>
            <a:pPr algn="r"/>
            <a:r>
              <a:rPr b="0" lang="pl-PL" sz="1400" spc="-1" strike="noStrike">
                <a:latin typeface="Times New Roman"/>
              </a:rPr>
              <a:t>&lt;data/godzina&gt;</a:t>
            </a:r>
            <a:endParaRPr b="0" lang="pl-PL" sz="1400" spc="-1" strike="noStrike">
              <a:latin typeface="Times New Roman"/>
            </a:endParaRPr>
          </a:p>
        </p:txBody>
      </p:sp>
      <p:sp>
        <p:nvSpPr>
          <p:cNvPr id="162" name="PlaceHolder 5"/>
          <p:cNvSpPr>
            <a:spLocks noGrp="1"/>
          </p:cNvSpPr>
          <p:nvPr>
            <p:ph type="ftr"/>
          </p:nvPr>
        </p:nvSpPr>
        <p:spPr>
          <a:xfrm>
            <a:off x="0" y="10157400"/>
            <a:ext cx="3280680" cy="534240"/>
          </a:xfrm>
          <a:prstGeom prst="rect">
            <a:avLst/>
          </a:prstGeom>
          <a:noFill/>
          <a:ln w="0">
            <a:noFill/>
          </a:ln>
        </p:spPr>
        <p:txBody>
          <a:bodyPr lIns="0" rIns="0" tIns="0" bIns="0" anchor="b">
            <a:noAutofit/>
          </a:bodyPr>
          <a:p>
            <a:r>
              <a:rPr b="0" lang="pl-PL" sz="1400" spc="-1" strike="noStrike">
                <a:latin typeface="Times New Roman"/>
              </a:rPr>
              <a:t>&lt;stopka&gt;</a:t>
            </a:r>
            <a:endParaRPr b="0" lang="pl-PL" sz="1400" spc="-1" strike="noStrike">
              <a:latin typeface="Times New Roman"/>
            </a:endParaRPr>
          </a:p>
        </p:txBody>
      </p:sp>
      <p:sp>
        <p:nvSpPr>
          <p:cNvPr id="163" name="PlaceHolder 6"/>
          <p:cNvSpPr>
            <a:spLocks noGrp="1"/>
          </p:cNvSpPr>
          <p:nvPr>
            <p:ph type="sldNum"/>
          </p:nvPr>
        </p:nvSpPr>
        <p:spPr>
          <a:xfrm>
            <a:off x="4278960" y="10157400"/>
            <a:ext cx="3280680" cy="534240"/>
          </a:xfrm>
          <a:prstGeom prst="rect">
            <a:avLst/>
          </a:prstGeom>
          <a:noFill/>
          <a:ln w="0">
            <a:noFill/>
          </a:ln>
        </p:spPr>
        <p:txBody>
          <a:bodyPr lIns="0" rIns="0" tIns="0" bIns="0" anchor="b">
            <a:noAutofit/>
          </a:bodyPr>
          <a:p>
            <a:pPr algn="r"/>
            <a:fld id="{3496EDE2-9462-4670-9317-AFCB00B9AAC4}" type="slidenum">
              <a:rPr b="0" lang="pl-PL" sz="1400" spc="-1" strike="noStrike">
                <a:latin typeface="Times New Roman"/>
              </a:rPr>
              <a:t>&lt;numer&gt;</a:t>
            </a:fld>
            <a:endParaRPr b="0" lang="pl-P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PlaceHolder 1"/>
          <p:cNvSpPr>
            <a:spLocks noGrp="1"/>
          </p:cNvSpPr>
          <p:nvPr>
            <p:ph type="sldImg"/>
          </p:nvPr>
        </p:nvSpPr>
        <p:spPr>
          <a:xfrm>
            <a:off x="685800" y="1143000"/>
            <a:ext cx="5486040" cy="3085920"/>
          </a:xfrm>
          <a:prstGeom prst="rect">
            <a:avLst/>
          </a:prstGeom>
          <a:ln w="0">
            <a:noFill/>
          </a:ln>
        </p:spPr>
      </p:sp>
      <p:sp>
        <p:nvSpPr>
          <p:cNvPr id="323"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l-PL" sz="2000" spc="-1" strike="noStrike">
              <a:latin typeface="Arial"/>
            </a:endParaRPr>
          </a:p>
        </p:txBody>
      </p:sp>
      <p:sp>
        <p:nvSpPr>
          <p:cNvPr id="324"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pPr>
            <a:fld id="{08BFE5B8-E189-48FD-A853-97E7583120A1}" type="slidenum">
              <a:rPr b="0" lang="en-US" sz="1200" spc="-1" strike="noStrike">
                <a:latin typeface="Times New Roman"/>
              </a:rPr>
              <a:t>&lt;numer&gt;</a:t>
            </a:fld>
            <a:endParaRPr b="0" lang="pl-PL"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PlaceHolder 1"/>
          <p:cNvSpPr>
            <a:spLocks noGrp="1"/>
          </p:cNvSpPr>
          <p:nvPr>
            <p:ph type="sldImg"/>
          </p:nvPr>
        </p:nvSpPr>
        <p:spPr>
          <a:xfrm>
            <a:off x="685800" y="1143000"/>
            <a:ext cx="5486040" cy="3085920"/>
          </a:xfrm>
          <a:prstGeom prst="rect">
            <a:avLst/>
          </a:prstGeom>
          <a:ln w="0">
            <a:noFill/>
          </a:ln>
        </p:spPr>
      </p:sp>
      <p:sp>
        <p:nvSpPr>
          <p:cNvPr id="317"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l-PL" sz="2000" spc="-1" strike="noStrike">
              <a:latin typeface="Arial"/>
            </a:endParaRPr>
          </a:p>
        </p:txBody>
      </p:sp>
      <p:sp>
        <p:nvSpPr>
          <p:cNvPr id="318"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pPr>
            <a:fld id="{ED3B504F-3B3E-4FBC-899C-3DE7F7ACDD6F}" type="slidenum">
              <a:rPr b="0" lang="en-US" sz="1200" spc="-1" strike="noStrike">
                <a:latin typeface="Times New Roman"/>
              </a:rPr>
              <a:t>44</a:t>
            </a:fld>
            <a:endParaRPr b="0" lang="pl-PL"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685800" y="1143000"/>
            <a:ext cx="5486040" cy="3085920"/>
          </a:xfrm>
          <a:prstGeom prst="rect">
            <a:avLst/>
          </a:prstGeom>
          <a:ln w="0">
            <a:noFill/>
          </a:ln>
        </p:spPr>
      </p:sp>
      <p:sp>
        <p:nvSpPr>
          <p:cNvPr id="320"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l-PL" sz="2000" spc="-1" strike="noStrike">
              <a:latin typeface="Arial"/>
            </a:endParaRPr>
          </a:p>
        </p:txBody>
      </p:sp>
      <p:sp>
        <p:nvSpPr>
          <p:cNvPr id="321" name="PlaceHolder 3"/>
          <p:cNvSpPr>
            <a:spLocks noGrp="1"/>
          </p:cNvSpPr>
          <p:nvPr>
            <p:ph type="sldNum"/>
          </p:nvPr>
        </p:nvSpPr>
        <p:spPr>
          <a:xfrm>
            <a:off x="3884760" y="8685360"/>
            <a:ext cx="2971440" cy="458280"/>
          </a:xfrm>
          <a:prstGeom prst="rect">
            <a:avLst/>
          </a:prstGeom>
          <a:noFill/>
          <a:ln w="0">
            <a:noFill/>
          </a:ln>
        </p:spPr>
        <p:txBody>
          <a:bodyPr anchor="b">
            <a:noAutofit/>
          </a:bodyPr>
          <a:p>
            <a:pPr algn="r">
              <a:lnSpc>
                <a:spcPct val="100000"/>
              </a:lnSpc>
            </a:pPr>
            <a:fld id="{296D02E3-50E3-41B9-8C84-4AD5634B4DED}" type="slidenum">
              <a:rPr b="0" lang="en-US" sz="1200" spc="-1" strike="noStrike">
                <a:latin typeface="Times New Roman"/>
              </a:rPr>
              <a:t>&lt;numer&gt;</a:t>
            </a:fld>
            <a:endParaRPr b="0" lang="pl-PL"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l-PL"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endParaRPr b="0" lang="en-US" sz="28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pl-PL" sz="2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2800" spc="-1" strike="noStrike">
                <a:solidFill>
                  <a:srgbClr val="000000"/>
                </a:solidFill>
                <a:latin typeface="Calibri"/>
              </a:rPr>
              <a:t>Kliknij, aby edytować format tekstu konspektu</a:t>
            </a:r>
            <a:endParaRPr b="0" lang="en-US" sz="28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Drugi poziom konspektu</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Trzeci poziom konspektu</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Czwarty poziom konspektu</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Piąty poziom konspektu</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Szósty poziom konspektu</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Siódmy poziom konspektu</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4956C1C4-6E72-4D50-82AA-5FB2A9C18268}" type="slidenum">
              <a:rPr b="0" lang="en-US" sz="1600" spc="-1" strike="noStrike">
                <a:solidFill>
                  <a:srgbClr val="1c7ddb"/>
                </a:solidFill>
                <a:latin typeface="Abadi"/>
              </a:rPr>
              <a:t>&lt;numer&gt;</a:t>
            </a:fld>
            <a:endParaRPr b="0" lang="pl-PL"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Kliknij, aby edytować format tekstu tytułu</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998"/>
              </a:spcBef>
              <a:buClr>
                <a:srgbClr val="000000"/>
              </a:buClr>
              <a:buSzPct val="45000"/>
              <a:buFont typeface="Wingdings" charset="2"/>
              <a:buChar char=""/>
            </a:pPr>
            <a:r>
              <a:rPr b="0" lang="en-US" sz="2000" spc="-1" strike="noStrike">
                <a:solidFill>
                  <a:srgbClr val="000000"/>
                </a:solidFill>
                <a:latin typeface="Calibri"/>
              </a:rPr>
              <a:t>Kliknij, aby edytować format tekstu konspektu</a:t>
            </a:r>
            <a:endParaRPr b="0" lang="en-US" sz="20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n-US" sz="2000" spc="-1" strike="noStrike">
                <a:solidFill>
                  <a:srgbClr val="000000"/>
                </a:solidFill>
                <a:latin typeface="Calibri"/>
              </a:rPr>
              <a:t>Drugi poziom konspektu</a:t>
            </a:r>
            <a:endParaRPr b="0" lang="en-US" sz="20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Calibri"/>
              </a:rPr>
              <a:t>Trzeci poziom konspektu</a:t>
            </a:r>
            <a:endParaRPr b="0" lang="en-US" sz="18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Calibri"/>
              </a:rPr>
              <a:t>Czwarty poziom konspektu</a:t>
            </a:r>
            <a:endParaRPr b="0" lang="en-US" sz="18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Calibri"/>
              </a:rPr>
              <a:t>Piąty poziom konspektu</a:t>
            </a:r>
            <a:endParaRPr b="0" lang="en-U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Calibri"/>
              </a:rPr>
              <a:t>Szósty poziom konspektu</a:t>
            </a:r>
            <a:endParaRPr b="0" lang="en-U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Calibri"/>
              </a:rPr>
              <a:t>Siódmy poziom konspektu</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p:nvPr>
        </p:nvSpPr>
        <p:spPr>
          <a:xfrm>
            <a:off x="838080" y="6356520"/>
            <a:ext cx="2742840" cy="364680"/>
          </a:xfrm>
          <a:prstGeom prst="rect">
            <a:avLst/>
          </a:prstGeom>
          <a:noFill/>
          <a:ln w="0">
            <a:noFill/>
          </a:ln>
        </p:spPr>
        <p:txBody>
          <a:bodyPr lIns="90000" rIns="90000" tIns="45000" bIns="45000" anchor="t">
            <a:noAutofit/>
          </a:bodyPr>
          <a:p>
            <a:pPr>
              <a:lnSpc>
                <a:spcPct val="100000"/>
              </a:lnSpc>
            </a:pPr>
            <a:fld id="{6A1F977B-1F6B-40A7-A0F5-7FFC2A84D609}" type="datetime">
              <a:rPr b="0" lang="en-US" sz="1800" spc="-1" strike="noStrike">
                <a:solidFill>
                  <a:srgbClr val="000000"/>
                </a:solidFill>
                <a:latin typeface="Calibri"/>
              </a:rPr>
              <a:t>9/1/23</a:t>
            </a:fld>
            <a:endParaRPr b="0" lang="pl-PL" sz="1800" spc="-1" strike="noStrike">
              <a:latin typeface="Times New Roman"/>
            </a:endParaRPr>
          </a:p>
        </p:txBody>
      </p:sp>
      <p:sp>
        <p:nvSpPr>
          <p:cNvPr id="81" name="PlaceHolder 4"/>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pl-PL" sz="2400" spc="-1" strike="noStrike">
              <a:latin typeface="Times New Roman"/>
            </a:endParaRPr>
          </a:p>
        </p:txBody>
      </p:sp>
      <p:sp>
        <p:nvSpPr>
          <p:cNvPr id="82" name="PlaceHolder 5"/>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FE162DAB-DC62-46A0-B8F1-55F3EFC2D5F3}" type="slidenum">
              <a:rPr b="0" lang="en-US" sz="1600" spc="-1" strike="noStrike">
                <a:solidFill>
                  <a:srgbClr val="1c7ddb"/>
                </a:solidFill>
                <a:latin typeface="Abadi"/>
              </a:rPr>
              <a:t>&lt;numer&gt;</a:t>
            </a:fld>
            <a:endParaRPr b="0" lang="pl-PL"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p:nvPr>
        </p:nvSpPr>
        <p:spPr>
          <a:xfrm>
            <a:off x="4038480" y="6356520"/>
            <a:ext cx="4114440" cy="364680"/>
          </a:xfrm>
          <a:prstGeom prst="rect">
            <a:avLst/>
          </a:prstGeom>
          <a:noFill/>
          <a:ln w="0">
            <a:noFill/>
          </a:ln>
        </p:spPr>
        <p:txBody>
          <a:bodyPr lIns="90000" rIns="90000" tIns="45000" bIns="45000" anchor="t">
            <a:noAutofit/>
          </a:bodyPr>
          <a:p>
            <a:endParaRPr b="0" lang="pl-PL" sz="2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Kliknij, aby edytować format tekstu tytułu</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png"/><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image" Target="../media/image55.png"/><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image" Target="../media/image58.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png"/><Relationship Id="rId3" Type="http://schemas.openxmlformats.org/officeDocument/2006/relationships/image" Target="../media/image64.png"/><Relationship Id="rId4"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image" Target="../media/image66.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image" Target="../media/image68.png"/><Relationship Id="rId3"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9.jpe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image" Target="../media/image73.png"/><Relationship Id="rId3"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75.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40440"/>
          </a:xfrm>
          <a:prstGeom prst="rect">
            <a:avLst/>
          </a:prstGeom>
          <a:noFill/>
          <a:ln w="0">
            <a:noFill/>
          </a:ln>
        </p:spPr>
        <p:style>
          <a:lnRef idx="0"/>
          <a:fillRef idx="0"/>
          <a:effectRef idx="0"/>
          <a:fontRef idx="minor"/>
        </p:style>
        <p:txBody>
          <a:bodyPr anchor="t">
            <a:spAutoFit/>
          </a:bodyPr>
          <a:p>
            <a:pPr>
              <a:lnSpc>
                <a:spcPct val="100000"/>
              </a:lnSpc>
            </a:pPr>
            <a:r>
              <a:rPr b="0" lang="en-US" sz="1800" spc="-1" strike="noStrike">
                <a:solidFill>
                  <a:srgbClr val="e7e6e6"/>
                </a:solidFill>
                <a:latin typeface="Abadi"/>
                <a:ea typeface="SF Pro"/>
              </a:rPr>
              <a:t>Agnieszka Haja</a:t>
            </a:r>
            <a:endParaRPr b="0" lang="pl-PL" sz="1800" spc="-1" strike="noStrike">
              <a:latin typeface="Arial"/>
            </a:endParaRPr>
          </a:p>
          <a:p>
            <a:pPr>
              <a:lnSpc>
                <a:spcPct val="100000"/>
              </a:lnSpc>
            </a:pPr>
            <a:r>
              <a:rPr b="0" lang="en-US" sz="1800" spc="-1" strike="noStrike">
                <a:solidFill>
                  <a:srgbClr val="e7e6e6"/>
                </a:solidFill>
                <a:latin typeface="Abadi"/>
                <a:ea typeface="SF Pro"/>
              </a:rPr>
              <a:t>1.09.2023</a:t>
            </a:r>
            <a:endParaRPr b="0" lang="pl-PL"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17D767CF-3F76-4231-A828-5FBEE0F04D21}" type="slidenum">
              <a:rPr b="0" lang="en-US" sz="1600" spc="-1" strike="noStrike">
                <a:solidFill>
                  <a:srgbClr val="1c7ddb"/>
                </a:solidFill>
                <a:latin typeface="Abadi"/>
              </a:rPr>
              <a:t>9</a:t>
            </a:fld>
            <a:endParaRPr b="0" lang="pl-PL" sz="1600" spc="-1" strike="noStrike">
              <a:latin typeface="Times New Roman"/>
            </a:endParaRPr>
          </a:p>
        </p:txBody>
      </p:sp>
      <p:sp>
        <p:nvSpPr>
          <p:cNvPr id="1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Data Wrangling</a:t>
            </a:r>
            <a:endParaRPr b="0" lang="pl-PL" sz="4000" spc="-1" strike="noStrike">
              <a:latin typeface="Arial"/>
            </a:endParaRPr>
          </a:p>
        </p:txBody>
      </p:sp>
      <p:pic>
        <p:nvPicPr>
          <p:cNvPr id="194" name="" descr=""/>
          <p:cNvPicPr/>
          <p:nvPr/>
        </p:nvPicPr>
        <p:blipFill>
          <a:blip r:embed="rId2"/>
          <a:stretch/>
        </p:blipFill>
        <p:spPr>
          <a:xfrm>
            <a:off x="3135240" y="1417320"/>
            <a:ext cx="5864760" cy="3724560"/>
          </a:xfrm>
          <a:prstGeom prst="rect">
            <a:avLst/>
          </a:prstGeom>
          <a:ln w="0">
            <a:noFill/>
          </a:ln>
        </p:spPr>
      </p:pic>
      <p:sp>
        <p:nvSpPr>
          <p:cNvPr id="195" name=""/>
          <p:cNvSpPr txBox="1"/>
          <p:nvPr/>
        </p:nvSpPr>
        <p:spPr>
          <a:xfrm>
            <a:off x="540000" y="5397840"/>
            <a:ext cx="11340000" cy="542160"/>
          </a:xfrm>
          <a:prstGeom prst="rect">
            <a:avLst/>
          </a:prstGeom>
          <a:noFill/>
          <a:ln w="0">
            <a:noFill/>
          </a:ln>
        </p:spPr>
        <p:txBody>
          <a:bodyPr lIns="90000" rIns="90000" tIns="45000" bIns="45000" anchor="t">
            <a:noAutofit/>
          </a:bodyPr>
          <a:p>
            <a:r>
              <a:rPr b="0" lang="pl-PL" sz="1600" spc="-1" strike="noStrike">
                <a:latin typeface="Arial"/>
              </a:rPr>
              <a:t>https://github.com/miraylin/Applied-Data-Science-Capstone/blob/main/IBM-DS0321EN-SkillsNetwork_labs_module_1_L3_labs-jupyter-spacex-data_wrangling_jupyterlite.jupyterlite.ipynb</a:t>
            </a:r>
            <a:endParaRPr b="0" lang="pl-PL" sz="16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C1F0DCC2-4738-478A-9402-0F7BA1B7DDEC}" type="slidenum">
              <a:rPr b="0" lang="en-US" sz="1600" spc="-1" strike="noStrike">
                <a:solidFill>
                  <a:srgbClr val="1c7ddb"/>
                </a:solidFill>
                <a:latin typeface="Abadi"/>
              </a:rPr>
              <a:t>10</a:t>
            </a:fld>
            <a:endParaRPr b="0" lang="pl-PL" sz="1600" spc="-1" strike="noStrike">
              <a:latin typeface="Times New Roman"/>
            </a:endParaRPr>
          </a:p>
        </p:txBody>
      </p:sp>
      <p:sp>
        <p:nvSpPr>
          <p:cNvPr id="197" name="PlaceHolder 2"/>
          <p:cNvSpPr>
            <a:spLocks noGrp="1"/>
          </p:cNvSpPr>
          <p:nvPr>
            <p:ph/>
          </p:nvPr>
        </p:nvSpPr>
        <p:spPr>
          <a:xfrm>
            <a:off x="694800" y="1409040"/>
            <a:ext cx="11185200" cy="4350960"/>
          </a:xfrm>
          <a:prstGeom prst="rect">
            <a:avLst/>
          </a:prstGeom>
          <a:noFill/>
          <a:ln w="0">
            <a:noFill/>
          </a:ln>
        </p:spPr>
        <p:txBody>
          <a:bodyPr anchor="t">
            <a:noAutofit/>
          </a:bodyPr>
          <a:p>
            <a:pPr>
              <a:lnSpc>
                <a:spcPct val="100000"/>
              </a:lnSpc>
              <a:spcBef>
                <a:spcPts val="1400"/>
              </a:spcBef>
            </a:pPr>
            <a:r>
              <a:rPr b="0" lang="en-US" sz="2200" spc="-1" strike="noStrike">
                <a:solidFill>
                  <a:srgbClr val="292929"/>
                </a:solidFill>
                <a:latin typeface="Abadi"/>
              </a:rPr>
              <a:t>Perform exploratory Data Analysis and Feature Engineering using Pandas and Matplotlib</a:t>
            </a:r>
            <a:br/>
            <a:r>
              <a:rPr b="0" lang="en-US" sz="2200" spc="-1" strike="noStrike">
                <a:solidFill>
                  <a:srgbClr val="292929"/>
                </a:solidFill>
                <a:latin typeface="Abadi"/>
              </a:rPr>
              <a:t>- Exploratory Data Analysis</a:t>
            </a:r>
            <a:br/>
            <a:r>
              <a:rPr b="0" lang="en-US" sz="2200" spc="-1" strike="noStrike">
                <a:solidFill>
                  <a:srgbClr val="292929"/>
                </a:solidFill>
                <a:latin typeface="Abadi"/>
              </a:rPr>
              <a:t>- Preparing Data Feature Engineering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404040"/>
                </a:solidFill>
                <a:latin typeface="Calibri"/>
                <a:ea typeface="Microsoft YaHei"/>
              </a:rPr>
              <a:t>Plots: Flight Number vs. Payload Mass, Flight Number vs. Launch Site, Payload Mass vs. Launch Site,  Orbit vs. Success Rate, Flight Number vs. Orbit, Payload vs Orbit, Success Yearly Trend</a:t>
            </a:r>
            <a:endParaRPr b="0" lang="en-US" sz="2200" spc="-1" strike="noStrike">
              <a:solidFill>
                <a:srgbClr val="000000"/>
              </a:solidFill>
              <a:latin typeface="Calibri"/>
            </a:endParaRPr>
          </a:p>
          <a:p>
            <a:r>
              <a:rPr b="0" lang="en-US" sz="2200" spc="-1" strike="noStrike">
                <a:solidFill>
                  <a:srgbClr val="404040"/>
                </a:solidFill>
                <a:latin typeface="Calibri"/>
              </a:rPr>
              <a:t>I employed scatterplots, line charts and bar graphs to explore connections between variables, assessing their interrelationships to determine their suitability for inclusion in the machine learning model's training dataset.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https://github.com/miraylin/Applied-Data-Science-Capstone/blob/main/IBM-DS0321EN-SkillsNetwork_labs_module_2_jupyter-labs-eda-dataviz.ipynb.jupyterlite.ipynb</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1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EDA with Data Visualization</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A9165F7C-EE08-4331-9A59-A1A3C808C8CE}" type="slidenum">
              <a:rPr b="0" lang="en-US" sz="1600" spc="-1" strike="noStrike">
                <a:solidFill>
                  <a:srgbClr val="1c7ddb"/>
                </a:solidFill>
                <a:latin typeface="Abadi"/>
              </a:rPr>
              <a:t>11</a:t>
            </a:fld>
            <a:endParaRPr b="0" lang="pl-PL" sz="1600" spc="-1" strike="noStrike">
              <a:latin typeface="Times New Roman"/>
            </a:endParaRPr>
          </a:p>
        </p:txBody>
      </p:sp>
      <p:sp>
        <p:nvSpPr>
          <p:cNvPr id="200" name="PlaceHolder 2"/>
          <p:cNvSpPr>
            <a:spLocks noGrp="1"/>
          </p:cNvSpPr>
          <p:nvPr>
            <p:ph/>
          </p:nvPr>
        </p:nvSpPr>
        <p:spPr>
          <a:xfrm>
            <a:off x="770040" y="1440000"/>
            <a:ext cx="10569960" cy="4320000"/>
          </a:xfrm>
          <a:prstGeom prst="rect">
            <a:avLst/>
          </a:prstGeom>
          <a:noFill/>
          <a:ln w="0">
            <a:noFill/>
          </a:ln>
        </p:spPr>
        <p:txBody>
          <a:bodyPr lIns="0" rIns="0" tIns="0" bIns="0" anchor="t">
            <a:normAutofit fontScale="71000"/>
          </a:bodyPr>
          <a:p>
            <a:r>
              <a:rPr b="0" lang="en-US" sz="2000" spc="-1" strike="noStrike">
                <a:solidFill>
                  <a:srgbClr val="000000"/>
                </a:solidFill>
                <a:latin typeface="Calibri"/>
              </a:rPr>
              <a:t>1.  Understand the Spacex DataSet</a:t>
            </a:r>
            <a:endParaRPr b="0" lang="en-US" sz="2000" spc="-1" strike="noStrike">
              <a:solidFill>
                <a:srgbClr val="000000"/>
              </a:solidFill>
              <a:latin typeface="Calibri"/>
            </a:endParaRPr>
          </a:p>
          <a:p>
            <a:r>
              <a:rPr b="0" lang="en-US" sz="2000" spc="-1" strike="noStrike">
                <a:solidFill>
                  <a:srgbClr val="000000"/>
                </a:solidFill>
                <a:latin typeface="Calibri"/>
              </a:rPr>
              <a:t>2.  Load the dataset  into the corresponding table in a Db2 database</a:t>
            </a:r>
            <a:endParaRPr b="0" lang="en-US" sz="2000" spc="-1" strike="noStrike">
              <a:solidFill>
                <a:srgbClr val="000000"/>
              </a:solidFill>
              <a:latin typeface="Calibri"/>
            </a:endParaRPr>
          </a:p>
          <a:p>
            <a:r>
              <a:rPr b="0" lang="en-US" sz="2000" spc="-1" strike="noStrike">
                <a:solidFill>
                  <a:srgbClr val="000000"/>
                </a:solidFill>
                <a:latin typeface="Calibri"/>
              </a:rPr>
              <a:t>3.  Execute SQL queries to answer assignment questions:</a:t>
            </a:r>
            <a:endParaRPr b="0" lang="en-US" sz="2000" spc="-1" strike="noStrike">
              <a:solidFill>
                <a:srgbClr val="000000"/>
              </a:solidFill>
              <a:latin typeface="Calibri"/>
            </a:endParaRPr>
          </a:p>
          <a:p>
            <a:endParaRPr b="0" lang="en-US" sz="2000" spc="-1" strike="noStrike">
              <a:solidFill>
                <a:srgbClr val="000000"/>
              </a:solidFill>
              <a:latin typeface="Calibri"/>
            </a:endParaRPr>
          </a:p>
          <a:p>
            <a:r>
              <a:rPr b="0" lang="en-US" sz="2000" spc="-1" strike="noStrike">
                <a:solidFill>
                  <a:srgbClr val="000000"/>
                </a:solidFill>
                <a:latin typeface="Calibri"/>
              </a:rPr>
              <a:t>- names of the unique launch sites  in the space mission</a:t>
            </a:r>
            <a:endParaRPr b="0" lang="en-US" sz="2000" spc="-1" strike="noStrike">
              <a:solidFill>
                <a:srgbClr val="000000"/>
              </a:solidFill>
              <a:latin typeface="Calibri"/>
            </a:endParaRPr>
          </a:p>
          <a:p>
            <a:r>
              <a:rPr b="0" lang="en-US" sz="2000" spc="-1" strike="noStrike">
                <a:solidFill>
                  <a:srgbClr val="000000"/>
                </a:solidFill>
                <a:latin typeface="Calibri"/>
              </a:rPr>
              <a:t>- 5 records where launch sites begin with the string 'CCA' </a:t>
            </a:r>
            <a:endParaRPr b="0" lang="en-US" sz="2000" spc="-1" strike="noStrike">
              <a:solidFill>
                <a:srgbClr val="000000"/>
              </a:solidFill>
              <a:latin typeface="Calibri"/>
            </a:endParaRPr>
          </a:p>
          <a:p>
            <a:r>
              <a:rPr b="0" lang="en-US" sz="2000" spc="-1" strike="noStrike">
                <a:solidFill>
                  <a:srgbClr val="000000"/>
                </a:solidFill>
                <a:latin typeface="Calibri"/>
              </a:rPr>
              <a:t>- total payload mass carried by boosters launched by NASA (CRS)</a:t>
            </a:r>
            <a:endParaRPr b="0" lang="en-US" sz="2000" spc="-1" strike="noStrike">
              <a:solidFill>
                <a:srgbClr val="000000"/>
              </a:solidFill>
              <a:latin typeface="Calibri"/>
            </a:endParaRPr>
          </a:p>
          <a:p>
            <a:r>
              <a:rPr b="0" lang="en-US" sz="2000" spc="-1" strike="noStrike">
                <a:solidFill>
                  <a:srgbClr val="000000"/>
                </a:solidFill>
                <a:latin typeface="Calibri"/>
              </a:rPr>
              <a:t>- average payload mass carried by booster version F9 v1.1</a:t>
            </a:r>
            <a:endParaRPr b="0" lang="en-US" sz="2000" spc="-1" strike="noStrike">
              <a:solidFill>
                <a:srgbClr val="000000"/>
              </a:solidFill>
              <a:latin typeface="Calibri"/>
            </a:endParaRPr>
          </a:p>
          <a:p>
            <a:r>
              <a:rPr b="0" lang="en-US" sz="2000" spc="-1" strike="noStrike">
                <a:solidFill>
                  <a:srgbClr val="000000"/>
                </a:solidFill>
                <a:latin typeface="Calibri"/>
              </a:rPr>
              <a:t>- date when the first succesful landing outcome in ground pad was achieved</a:t>
            </a:r>
            <a:endParaRPr b="0" lang="en-US" sz="2000" spc="-1" strike="noStrike">
              <a:solidFill>
                <a:srgbClr val="000000"/>
              </a:solidFill>
              <a:latin typeface="Calibri"/>
            </a:endParaRPr>
          </a:p>
          <a:p>
            <a:r>
              <a:rPr b="0" lang="en-US" sz="2000" spc="-1" strike="noStrike">
                <a:solidFill>
                  <a:srgbClr val="000000"/>
                </a:solidFill>
                <a:latin typeface="Calibri"/>
              </a:rPr>
              <a:t>- names of the boosters which have success in drone ship and have payload mass greater than 4000 but less than 6000</a:t>
            </a:r>
            <a:endParaRPr b="0" lang="en-US" sz="2000" spc="-1" strike="noStrike">
              <a:solidFill>
                <a:srgbClr val="000000"/>
              </a:solidFill>
              <a:latin typeface="Calibri"/>
            </a:endParaRPr>
          </a:p>
          <a:p>
            <a:r>
              <a:rPr b="0" lang="en-US" sz="2000" spc="-1" strike="noStrike">
                <a:solidFill>
                  <a:srgbClr val="000000"/>
                </a:solidFill>
                <a:latin typeface="Calibri"/>
              </a:rPr>
              <a:t>- total number of successful and failure mission outcomes</a:t>
            </a:r>
            <a:endParaRPr b="0" lang="en-US" sz="2000" spc="-1" strike="noStrike">
              <a:solidFill>
                <a:srgbClr val="000000"/>
              </a:solidFill>
              <a:latin typeface="Calibri"/>
            </a:endParaRPr>
          </a:p>
          <a:p>
            <a:r>
              <a:rPr b="0" lang="en-US" sz="2000" spc="-1" strike="noStrike">
                <a:solidFill>
                  <a:srgbClr val="000000"/>
                </a:solidFill>
                <a:latin typeface="Calibri"/>
              </a:rPr>
              <a:t>- names of the booster_versions which have carried the maximum payload mass</a:t>
            </a:r>
            <a:endParaRPr b="0" lang="en-US" sz="2000" spc="-1" strike="noStrike">
              <a:solidFill>
                <a:srgbClr val="000000"/>
              </a:solidFill>
              <a:latin typeface="Calibri"/>
            </a:endParaRPr>
          </a:p>
          <a:p>
            <a:r>
              <a:rPr b="0" lang="en-US" sz="2000" spc="-1" strike="noStrike">
                <a:solidFill>
                  <a:srgbClr val="000000"/>
                </a:solidFill>
                <a:latin typeface="Calibri"/>
              </a:rPr>
              <a:t>- records which will display the month names, failure landing_outcomes in drone ship ,booster versions, launch_site for the months in year 2015</a:t>
            </a:r>
            <a:endParaRPr b="0" lang="en-US" sz="2000" spc="-1" strike="noStrike">
              <a:solidFill>
                <a:srgbClr val="000000"/>
              </a:solidFill>
              <a:latin typeface="Calibri"/>
            </a:endParaRPr>
          </a:p>
          <a:p>
            <a:r>
              <a:rPr b="0" lang="en-US" sz="2000" spc="-1" strike="noStrike">
                <a:solidFill>
                  <a:srgbClr val="000000"/>
                </a:solidFill>
                <a:latin typeface="Calibri"/>
              </a:rPr>
              <a:t>- Rank the count of landing outcomes (such as Failure (drone ship) or Success (ground pad)) between the date 2010-06-04 and 2017-03-20, in descending order</a:t>
            </a:r>
            <a:endParaRPr b="0" lang="en-US" sz="2000" spc="-1" strike="noStrike">
              <a:solidFill>
                <a:srgbClr val="000000"/>
              </a:solidFill>
              <a:latin typeface="Calibri"/>
            </a:endParaRPr>
          </a:p>
          <a:p>
            <a:endParaRPr b="0" lang="en-US" sz="2000" spc="-1" strike="noStrike">
              <a:solidFill>
                <a:srgbClr val="000000"/>
              </a:solidFill>
              <a:latin typeface="Calibri"/>
            </a:endParaRPr>
          </a:p>
          <a:p>
            <a:r>
              <a:rPr b="0" lang="en-US" sz="2000" spc="-1" strike="noStrike">
                <a:solidFill>
                  <a:srgbClr val="000000"/>
                </a:solidFill>
                <a:latin typeface="Calibri"/>
              </a:rPr>
              <a:t>https://github.com/miraylin/Applied-Data-Science-Capstone/blob/main/jupyter-labs-eda-sql-coursera_sqllite.ipynb</a:t>
            </a:r>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a:p>
            <a:endParaRPr b="0" lang="en-US" sz="2000" spc="-1" strike="noStrike">
              <a:solidFill>
                <a:srgbClr val="000000"/>
              </a:solidFill>
              <a:latin typeface="Calibri"/>
            </a:endParaRPr>
          </a:p>
        </p:txBody>
      </p:sp>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EDA with SQL</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777BB6B3-AFA0-44D1-95F5-CED9A05FDE6C}" type="slidenum">
              <a:rPr b="0" lang="en-US" sz="1600" spc="-1" strike="noStrike">
                <a:solidFill>
                  <a:srgbClr val="1c7ddb"/>
                </a:solidFill>
                <a:latin typeface="Abadi"/>
              </a:rPr>
              <a:t>12</a:t>
            </a:fld>
            <a:endParaRPr b="0" lang="pl-PL" sz="1600" spc="-1" strike="noStrike">
              <a:latin typeface="Times New Roman"/>
            </a:endParaRPr>
          </a:p>
        </p:txBody>
      </p:sp>
      <p:sp>
        <p:nvSpPr>
          <p:cNvPr id="203" name="PlaceHolder 2"/>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Folium maps are utilized to pinpoint the precise locations of launch sites, distinguish between successful and unsuccessful landings, and illustrate proximity to significant landmarks, including railways, highways, coastlines, and urban centers. This visual approach offers insights into the rationale behind the selection of launch site locations and provides a clear visualization of the geographical distribution of successful landings.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https://github.com/miraylin/Applied-Data-Science-Capstone/blob/main/IBM-DS0321EN-SkillsNetwork_labs_module_3_lab_jupyter_launch_site_location.jupyterlite.ipynb</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Build an Interactive Map with Folium</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8CA2A4FF-39AC-40D8-A630-B48DE411CA15}" type="slidenum">
              <a:rPr b="0" lang="en-US" sz="1600" spc="-1" strike="noStrike">
                <a:solidFill>
                  <a:srgbClr val="1c7ddb"/>
                </a:solidFill>
                <a:latin typeface="Abadi"/>
              </a:rPr>
              <a:t>13</a:t>
            </a:fld>
            <a:endParaRPr b="0" lang="pl-PL" sz="1600" spc="-1" strike="noStrike">
              <a:latin typeface="Times New Roman"/>
            </a:endParaRPr>
          </a:p>
        </p:txBody>
      </p:sp>
      <p:sp>
        <p:nvSpPr>
          <p:cNvPr id="206" name="PlaceHolder 2"/>
          <p:cNvSpPr>
            <a:spLocks noGrp="1"/>
          </p:cNvSpPr>
          <p:nvPr>
            <p:ph/>
          </p:nvPr>
        </p:nvSpPr>
        <p:spPr>
          <a:xfrm>
            <a:off x="770040" y="1825560"/>
            <a:ext cx="9745200" cy="4350960"/>
          </a:xfrm>
          <a:prstGeom prst="rect">
            <a:avLst/>
          </a:prstGeom>
          <a:noFill/>
          <a:ln w="0">
            <a:noFill/>
          </a:ln>
        </p:spPr>
        <p:txBody>
          <a:bodyPr anchor="t">
            <a:normAutofit fontScale="86000"/>
          </a:bodyPr>
          <a:p>
            <a:pPr>
              <a:lnSpc>
                <a:spcPct val="100000"/>
              </a:lnSpc>
              <a:spcBef>
                <a:spcPts val="1400"/>
              </a:spcBef>
            </a:pPr>
            <a:r>
              <a:rPr b="0" lang="en-US" sz="2200" spc="-1" strike="noStrike">
                <a:solidFill>
                  <a:srgbClr val="292929"/>
                </a:solidFill>
                <a:latin typeface="Abadi"/>
              </a:rPr>
              <a:t>I've created a SpaceX Launch Records Dashboard using Dash, featuring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 a dropdown menu for launch site selection, a pie chart showing success rates by site, a payload mass range slider for data filtering, and a scatter plot illustrating the relationship between payload mass and launch success. </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These interactive components enhance the user experience by allowing me to explore success rates, analyze payload mass influence, and filter data according to my preferences. The dashboard is designed for a comprehensive analysis of SpaceX launch records.</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https://github.com/miraylin/Applied-Data-Science-Capstone/blob/main/spacex_dash_app.py</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Build a Dashboard with Plotly Dash</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42E597A7-A064-4D9E-A1C8-1873335A393B}" type="slidenum">
              <a:rPr b="0" lang="en-US" sz="1600" spc="-1" strike="noStrike">
                <a:solidFill>
                  <a:srgbClr val="1c7ddb"/>
                </a:solidFill>
                <a:latin typeface="Abadi"/>
              </a:rPr>
              <a:t>14</a:t>
            </a:fld>
            <a:endParaRPr b="0" lang="pl-PL" sz="1600" spc="-1" strike="noStrike">
              <a:latin typeface="Times New Roman"/>
            </a:endParaRPr>
          </a:p>
        </p:txBody>
      </p:sp>
      <p:sp>
        <p:nvSpPr>
          <p:cNvPr id="209" name="PlaceHolder 2"/>
          <p:cNvSpPr>
            <a:spLocks noGrp="1"/>
          </p:cNvSpPr>
          <p:nvPr>
            <p:ph/>
          </p:nvPr>
        </p:nvSpPr>
        <p:spPr>
          <a:xfrm>
            <a:off x="770040" y="1825560"/>
            <a:ext cx="9745200" cy="4350960"/>
          </a:xfrm>
          <a:prstGeom prst="rect">
            <a:avLst/>
          </a:prstGeom>
          <a:noFill/>
          <a:ln w="0">
            <a:noFill/>
          </a:ln>
        </p:spPr>
        <p:txBody>
          <a:bodyPr lIns="90000" rIns="90000" tIns="45000" bIns="45000" anchor="t">
            <a:normAutofit fontScale="73000"/>
          </a:bodyPr>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endParaRPr b="0" lang="en-US" sz="20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https://github.com/miraylin/Applied-Data-Science-Capstone/blob/main/IBM-DS0321EN-SkillsNetwork_labs_module_4_SpaceX_Machine_Learning_Prediction_Part_5.jupyterlite.ipynb</a:t>
            </a:r>
            <a:endParaRPr b="0" lang="en-US" sz="2200" spc="-1" strike="noStrike">
              <a:solidFill>
                <a:srgbClr val="000000"/>
              </a:solidFill>
              <a:latin typeface="Calibri"/>
            </a:endParaRPr>
          </a:p>
          <a:p>
            <a:pPr>
              <a:lnSpc>
                <a:spcPct val="100000"/>
              </a:lnSpc>
            </a:pPr>
            <a:endParaRPr b="0" lang="en-US" sz="2200" spc="-1" strike="noStrike">
              <a:solidFill>
                <a:srgbClr val="000000"/>
              </a:solidFill>
              <a:latin typeface="Calibri"/>
            </a:endParaRPr>
          </a:p>
        </p:txBody>
      </p:sp>
      <p:sp>
        <p:nvSpPr>
          <p:cNvPr id="21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Predictive Analysis (Classification)</a:t>
            </a:r>
            <a:endParaRPr b="0" lang="pl-PL" sz="4000" spc="-1" strike="noStrike">
              <a:latin typeface="Arial"/>
            </a:endParaRPr>
          </a:p>
        </p:txBody>
      </p:sp>
      <p:pic>
        <p:nvPicPr>
          <p:cNvPr id="211" name="" descr=""/>
          <p:cNvPicPr/>
          <p:nvPr/>
        </p:nvPicPr>
        <p:blipFill>
          <a:blip r:embed="rId2"/>
          <a:stretch/>
        </p:blipFill>
        <p:spPr>
          <a:xfrm>
            <a:off x="1519200" y="1523520"/>
            <a:ext cx="9240120" cy="391464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2" name="Content Placeholder 2"/>
          <p:cNvSpPr/>
          <p:nvPr/>
        </p:nvSpPr>
        <p:spPr>
          <a:xfrm>
            <a:off x="300960" y="1260000"/>
            <a:ext cx="11219040" cy="900000"/>
          </a:xfrm>
          <a:prstGeom prst="rect">
            <a:avLst/>
          </a:prstGeom>
          <a:noFill/>
          <a:ln w="0">
            <a:noFill/>
          </a:ln>
        </p:spPr>
        <p:style>
          <a:lnRef idx="0"/>
          <a:fillRef idx="0"/>
          <a:effectRef idx="0"/>
          <a:fontRef idx="minor"/>
        </p:style>
        <p:txBody>
          <a:bodyPr anchor="t">
            <a:normAutofit fontScale="64000"/>
          </a:bodyPr>
          <a:p>
            <a:pPr>
              <a:lnSpc>
                <a:spcPct val="100000"/>
              </a:lnSpc>
              <a:spcBef>
                <a:spcPts val="1400"/>
              </a:spcBef>
            </a:pPr>
            <a:r>
              <a:rPr b="0" lang="en-US" sz="2800" spc="-1" strike="noStrike">
                <a:solidFill>
                  <a:srgbClr val="292929"/>
                </a:solidFill>
                <a:latin typeface="Abadi"/>
              </a:rPr>
              <a:t>The provided code used there primarily focuses on exploratory data analysis and interactive visualization.</a:t>
            </a:r>
            <a:endParaRPr b="0" lang="pl-PL" sz="2800" spc="-1" strike="noStrike">
              <a:latin typeface="Arial"/>
            </a:endParaRPr>
          </a:p>
          <a:p>
            <a:pPr>
              <a:lnSpc>
                <a:spcPct val="100000"/>
              </a:lnSpc>
              <a:spcBef>
                <a:spcPts val="1400"/>
              </a:spcBef>
            </a:pPr>
            <a:r>
              <a:rPr b="0" lang="en-US" sz="2800" spc="-1" strike="noStrike">
                <a:solidFill>
                  <a:srgbClr val="292929"/>
                </a:solidFill>
                <a:latin typeface="Abadi"/>
              </a:rPr>
              <a:t>This is a preview of a SpaceX Launch Records Dashboard:</a:t>
            </a:r>
            <a:endParaRPr b="0" lang="pl-PL" sz="2800" spc="-1" strike="noStrike">
              <a:latin typeface="Arial"/>
            </a:endParaRPr>
          </a:p>
        </p:txBody>
      </p:sp>
      <p:sp>
        <p:nvSpPr>
          <p:cNvPr id="21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A15281AB-D6EB-453F-8E93-FEECD85E63D8}" type="slidenum">
              <a:rPr b="0" lang="en-US" sz="1600" spc="-1" strike="noStrike">
                <a:solidFill>
                  <a:srgbClr val="1c7ddb"/>
                </a:solidFill>
                <a:latin typeface="Abadi"/>
              </a:rPr>
              <a:t>16</a:t>
            </a:fld>
            <a:endParaRPr b="0" lang="pl-PL" sz="1600" spc="-1" strike="noStrike">
              <a:latin typeface="Times New Roman"/>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Results</a:t>
            </a:r>
            <a:endParaRPr b="0" lang="pl-PL" sz="4000" spc="-1" strike="noStrike">
              <a:latin typeface="Arial"/>
            </a:endParaRPr>
          </a:p>
        </p:txBody>
      </p:sp>
      <p:pic>
        <p:nvPicPr>
          <p:cNvPr id="215" name="" descr=""/>
          <p:cNvPicPr/>
          <p:nvPr/>
        </p:nvPicPr>
        <p:blipFill>
          <a:blip r:embed="rId2"/>
          <a:stretch/>
        </p:blipFill>
        <p:spPr>
          <a:xfrm>
            <a:off x="0" y="2160000"/>
            <a:ext cx="12191760" cy="4500000"/>
          </a:xfrm>
          <a:prstGeom prst="rect">
            <a:avLst/>
          </a:prstGeom>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2</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5F9C9011-46FC-4987-9216-4A8D6F100302}" type="slidenum">
              <a:rPr b="0" lang="en-US" sz="1600" spc="-1" strike="noStrike">
                <a:solidFill>
                  <a:srgbClr val="1c7ddb"/>
                </a:solidFill>
                <a:latin typeface="Abadi"/>
              </a:rPr>
              <a:t>16</a:t>
            </a:fld>
            <a:endParaRPr b="0" lang="pl-PL" sz="1600" spc="-1" strike="noStrike">
              <a:latin typeface="Times New Roman"/>
            </a:endParaRPr>
          </a:p>
        </p:txBody>
      </p:sp>
      <p:sp>
        <p:nvSpPr>
          <p:cNvPr id="218" name="PlaceHolder 2"/>
          <p:cNvSpPr>
            <a:spLocks noGrp="1"/>
          </p:cNvSpPr>
          <p:nvPr>
            <p:ph/>
          </p:nvPr>
        </p:nvSpPr>
        <p:spPr>
          <a:xfrm>
            <a:off x="388080" y="1620000"/>
            <a:ext cx="3031920" cy="3811320"/>
          </a:xfrm>
          <a:prstGeom prst="rect">
            <a:avLst/>
          </a:prstGeom>
          <a:noFill/>
          <a:ln w="0">
            <a:noFill/>
          </a:ln>
        </p:spPr>
        <p:txBody>
          <a:bodyPr lIns="90000" rIns="90000" tIns="45000" bIns="45000" anchor="t">
            <a:normAutofit/>
          </a:bodyPr>
          <a:p>
            <a:pPr marL="432000" indent="-324000">
              <a:spcBef>
                <a:spcPts val="998"/>
              </a:spcBef>
              <a:buClr>
                <a:srgbClr val="000000"/>
              </a:buClr>
              <a:buSzPct val="45000"/>
              <a:buFont typeface="Wingdings" charset="2"/>
              <a:buChar char=""/>
            </a:pPr>
            <a:r>
              <a:rPr b="0" lang="en-US" sz="2000" spc="-1" strike="noStrike">
                <a:solidFill>
                  <a:srgbClr val="000000"/>
                </a:solidFill>
                <a:latin typeface="Calibri"/>
              </a:rPr>
              <a:t>In simpler terms, the scatter plot indicates that when a launch site can accommodate a larger payload mass, the likelihood of a successful launch is higher.</a:t>
            </a:r>
            <a:endParaRPr b="0" lang="en-US" sz="2000" spc="-1" strike="noStrike">
              <a:solidFill>
                <a:srgbClr val="000000"/>
              </a:solidFill>
              <a:latin typeface="Calibri"/>
            </a:endParaRPr>
          </a:p>
        </p:txBody>
      </p:sp>
      <p:sp>
        <p:nvSpPr>
          <p:cNvPr id="21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Flight Number vs. Launch Site</a:t>
            </a:r>
            <a:endParaRPr b="0" lang="pl-PL" sz="4000" spc="-1" strike="noStrike">
              <a:latin typeface="Arial"/>
            </a:endParaRPr>
          </a:p>
        </p:txBody>
      </p:sp>
      <p:pic>
        <p:nvPicPr>
          <p:cNvPr id="220" name="" descr=""/>
          <p:cNvPicPr/>
          <p:nvPr/>
        </p:nvPicPr>
        <p:blipFill>
          <a:blip r:embed="rId2"/>
          <a:stretch/>
        </p:blipFill>
        <p:spPr>
          <a:xfrm>
            <a:off x="3765240" y="1770120"/>
            <a:ext cx="7934760" cy="3809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BBE28EB7-00FA-4FB5-A8BD-ABAE795C7F6F}" type="slidenum">
              <a:rPr b="0" lang="en-US" sz="1600" spc="-1" strike="noStrike">
                <a:solidFill>
                  <a:srgbClr val="1c7ddb"/>
                </a:solidFill>
                <a:latin typeface="Abadi"/>
              </a:rPr>
              <a:t>18</a:t>
            </a:fld>
            <a:endParaRPr b="0" lang="pl-PL" sz="1600" spc="-1" strike="noStrike">
              <a:latin typeface="Times New Roman"/>
            </a:endParaRPr>
          </a:p>
        </p:txBody>
      </p:sp>
      <p:sp>
        <p:nvSpPr>
          <p:cNvPr id="222" name="PlaceHolder 2"/>
          <p:cNvSpPr>
            <a:spLocks noGrp="1"/>
          </p:cNvSpPr>
          <p:nvPr>
            <p:ph/>
          </p:nvPr>
        </p:nvSpPr>
        <p:spPr>
          <a:xfrm>
            <a:off x="770040" y="2069640"/>
            <a:ext cx="2829960" cy="3811320"/>
          </a:xfrm>
          <a:prstGeom prst="rect">
            <a:avLst/>
          </a:prstGeom>
          <a:noFill/>
          <a:ln w="0">
            <a:noFill/>
          </a:ln>
        </p:spPr>
        <p:txBody>
          <a:bodyPr lIns="90000" rIns="90000" tIns="45000" bIns="45000" anchor="t">
            <a:normAutofit fontScale="99000"/>
          </a:bodyPr>
          <a:p>
            <a:pPr>
              <a:lnSpc>
                <a:spcPct val="100000"/>
              </a:lnSpc>
              <a:spcBef>
                <a:spcPts val="1400"/>
              </a:spcBef>
            </a:pPr>
            <a:r>
              <a:rPr b="0" lang="en-CA" sz="2200" spc="-1" strike="noStrike">
                <a:solidFill>
                  <a:srgbClr val="292929"/>
                </a:solidFill>
                <a:latin typeface="Abadi"/>
              </a:rPr>
              <a:t>It seems that the majority of payload masses fall within the range of 0-6000 kilograms. Additionally, various launch sites appear to have different preferences when it comes to the payload mass they handle</a:t>
            </a:r>
            <a:endParaRPr b="0" lang="en-US" sz="2200" spc="-1" strike="noStrike">
              <a:solidFill>
                <a:srgbClr val="000000"/>
              </a:solidFill>
              <a:latin typeface="Calibri"/>
            </a:endParaRPr>
          </a:p>
        </p:txBody>
      </p:sp>
      <p:sp>
        <p:nvSpPr>
          <p:cNvPr id="22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Payload vs. Launch Site</a:t>
            </a:r>
            <a:endParaRPr b="0" lang="pl-PL" sz="4000" spc="-1" strike="noStrike">
              <a:latin typeface="Arial"/>
            </a:endParaRPr>
          </a:p>
        </p:txBody>
      </p:sp>
      <p:pic>
        <p:nvPicPr>
          <p:cNvPr id="224" name="" descr=""/>
          <p:cNvPicPr/>
          <p:nvPr/>
        </p:nvPicPr>
        <p:blipFill>
          <a:blip r:embed="rId2"/>
          <a:stretch/>
        </p:blipFill>
        <p:spPr>
          <a:xfrm>
            <a:off x="3780000" y="1634760"/>
            <a:ext cx="7782480" cy="4305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p:nvPr>
        </p:nvSpPr>
        <p:spPr>
          <a:xfrm>
            <a:off x="8714880" y="6025680"/>
            <a:ext cx="2742840" cy="401400"/>
          </a:xfrm>
          <a:prstGeom prst="rect">
            <a:avLst/>
          </a:prstGeom>
          <a:noFill/>
          <a:ln w="0">
            <a:noFill/>
          </a:ln>
        </p:spPr>
        <p:txBody>
          <a:bodyPr anchor="ctr">
            <a:normAutofit/>
          </a:bodyPr>
          <a:p>
            <a:pPr algn="r">
              <a:lnSpc>
                <a:spcPct val="100000"/>
              </a:lnSpc>
            </a:pPr>
            <a:fld id="{9C76F791-78BA-4414-98A9-4A577E29B25A}" type="slidenum">
              <a:rPr b="0" lang="en-US" sz="1600" spc="-1" strike="noStrike">
                <a:solidFill>
                  <a:srgbClr val="1c7ddb"/>
                </a:solidFill>
                <a:latin typeface="Abadi"/>
              </a:rPr>
              <a:t>2</a:t>
            </a:fld>
            <a:endParaRPr b="0" lang="pl-PL" sz="1600" spc="-1" strike="noStrike">
              <a:latin typeface="Times New Roman"/>
            </a:endParaRPr>
          </a:p>
        </p:txBody>
      </p:sp>
      <p:sp>
        <p:nvSpPr>
          <p:cNvPr id="167" name="Content Placeholder 2"/>
          <p:cNvSpPr/>
          <p:nvPr/>
        </p:nvSpPr>
        <p:spPr>
          <a:xfrm>
            <a:off x="958680" y="2113200"/>
            <a:ext cx="5166720" cy="33206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Executive Summary</a:t>
            </a:r>
            <a:endParaRPr b="0" lang="pl-PL"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Introduction</a:t>
            </a:r>
            <a:endParaRPr b="0" lang="pl-PL"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Methodology</a:t>
            </a:r>
            <a:endParaRPr b="0" lang="pl-PL"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Results</a:t>
            </a:r>
            <a:endParaRPr b="0" lang="pl-PL"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Conclusion</a:t>
            </a:r>
            <a:endParaRPr b="0" lang="pl-PL"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Appendix</a:t>
            </a:r>
            <a:endParaRPr b="0" lang="pl-PL" sz="2200" spc="-1" strike="noStrike">
              <a:latin typeface="Arial"/>
            </a:endParaRPr>
          </a:p>
        </p:txBody>
      </p:sp>
      <p:sp>
        <p:nvSpPr>
          <p:cNvPr id="1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Outline</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E7056F08-CCC0-4AEB-ADAE-E3D927763376}" type="slidenum">
              <a:rPr b="0" lang="en-US" sz="1600" spc="-1" strike="noStrike">
                <a:solidFill>
                  <a:srgbClr val="1c7ddb"/>
                </a:solidFill>
                <a:latin typeface="Abadi"/>
              </a:rPr>
              <a:t>19</a:t>
            </a:fld>
            <a:endParaRPr b="0" lang="pl-PL" sz="1600" spc="-1" strike="noStrike">
              <a:latin typeface="Times New Roman"/>
            </a:endParaRPr>
          </a:p>
        </p:txBody>
      </p:sp>
      <p:sp>
        <p:nvSpPr>
          <p:cNvPr id="226" name="PlaceHolder 2"/>
          <p:cNvSpPr>
            <a:spLocks noGrp="1"/>
          </p:cNvSpPr>
          <p:nvPr>
            <p:ph/>
          </p:nvPr>
        </p:nvSpPr>
        <p:spPr>
          <a:xfrm>
            <a:off x="388080" y="1800000"/>
            <a:ext cx="3571920" cy="4140000"/>
          </a:xfrm>
          <a:prstGeom prst="rect">
            <a:avLst/>
          </a:prstGeom>
          <a:noFill/>
          <a:ln w="0">
            <a:noFill/>
          </a:ln>
        </p:spPr>
        <p:txBody>
          <a:bodyPr lIns="90000" rIns="90000" tIns="45000" bIns="45000" anchor="t">
            <a:normAutofit fontScale="91000"/>
          </a:bodyPr>
          <a:p>
            <a:pPr marL="432000" indent="-324000">
              <a:spcBef>
                <a:spcPts val="998"/>
              </a:spcBef>
              <a:buClr>
                <a:srgbClr val="000000"/>
              </a:buClr>
              <a:buSzPct val="45000"/>
              <a:buFont typeface="Wingdings" charset="2"/>
              <a:buChar char=""/>
            </a:pPr>
            <a:r>
              <a:rPr b="0" lang="en-US" sz="2000" spc="-1" strike="noStrike">
                <a:solidFill>
                  <a:srgbClr val="000000"/>
                </a:solidFill>
                <a:latin typeface="Calibri"/>
              </a:rPr>
              <a:t>ES-L1, GEO, and HEO, each with a sample size of one, have a 100% success rate. SSO, with a sample size of five, also boasts a perfect 100% success rate. VLEO, which has seen 14 attempts, has a respectable success rate, indicating a noteworthy level of success. In contrast, SO, with a sample size of one, has a 0% success rate, while GTO, with the largest sample size of 27, maintains a success rate of approximately 50%, making it the most extensively sampled category.</a:t>
            </a:r>
            <a:endParaRPr b="0" lang="en-US" sz="2000" spc="-1" strike="noStrike">
              <a:solidFill>
                <a:srgbClr val="000000"/>
              </a:solidFill>
              <a:latin typeface="Calibri"/>
            </a:endParaRPr>
          </a:p>
        </p:txBody>
      </p:sp>
      <p:sp>
        <p:nvSpPr>
          <p:cNvPr id="22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Success Rate vs. Orbit Type</a:t>
            </a:r>
            <a:endParaRPr b="0" lang="pl-PL" sz="4000" spc="-1" strike="noStrike">
              <a:latin typeface="Arial"/>
            </a:endParaRPr>
          </a:p>
        </p:txBody>
      </p:sp>
      <p:pic>
        <p:nvPicPr>
          <p:cNvPr id="228" name="" descr=""/>
          <p:cNvPicPr/>
          <p:nvPr/>
        </p:nvPicPr>
        <p:blipFill>
          <a:blip r:embed="rId2"/>
          <a:stretch/>
        </p:blipFill>
        <p:spPr>
          <a:xfrm>
            <a:off x="4140000" y="1672920"/>
            <a:ext cx="7754040" cy="426708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2C42C3AC-0B8D-4F6D-BC49-1838F04CAD06}" type="slidenum">
              <a:rPr b="0" lang="en-US" sz="1600" spc="-1" strike="noStrike">
                <a:solidFill>
                  <a:srgbClr val="1c7ddb"/>
                </a:solidFill>
                <a:latin typeface="Abadi"/>
              </a:rPr>
              <a:t>20</a:t>
            </a:fld>
            <a:endParaRPr b="0" lang="pl-PL" sz="1600" spc="-1" strike="noStrike">
              <a:latin typeface="Times New Roman"/>
            </a:endParaRPr>
          </a:p>
        </p:txBody>
      </p:sp>
      <p:sp>
        <p:nvSpPr>
          <p:cNvPr id="230" name="PlaceHolder 2"/>
          <p:cNvSpPr>
            <a:spLocks noGrp="1"/>
          </p:cNvSpPr>
          <p:nvPr>
            <p:ph/>
          </p:nvPr>
        </p:nvSpPr>
        <p:spPr>
          <a:xfrm>
            <a:off x="360000" y="1588680"/>
            <a:ext cx="3600000" cy="4531320"/>
          </a:xfrm>
          <a:prstGeom prst="rect">
            <a:avLst/>
          </a:prstGeom>
          <a:noFill/>
          <a:ln w="0">
            <a:noFill/>
          </a:ln>
        </p:spPr>
        <p:txBody>
          <a:bodyPr lIns="90000" rIns="90000" tIns="45000" bIns="45000" anchor="t">
            <a:normAutofit fontScale="85000"/>
          </a:bodyPr>
          <a:p>
            <a:pPr>
              <a:lnSpc>
                <a:spcPct val="100000"/>
              </a:lnSpc>
              <a:spcBef>
                <a:spcPts val="1400"/>
              </a:spcBef>
            </a:pPr>
            <a:r>
              <a:rPr b="0" lang="en-US" sz="2200" spc="-1" strike="noStrike">
                <a:solidFill>
                  <a:srgbClr val="292929"/>
                </a:solidFill>
                <a:latin typeface="Abadi"/>
              </a:rPr>
              <a:t>Over the course of their flight numbers, SpaceX's launch orbit preferences have evolved. They began with a focus on Low Earth Orbits (LEO), which yielded moderate success rates. Subsequently, they transitioned back to Very Low Earth Orbits (VLEO) in recent launches. Notably, SpaceX's performance appears to be more favorable in lower orbits or Sun-synchronous orbits, as there seems to be a correlation between launch outcomes and orbit selection.</a:t>
            </a:r>
            <a:endParaRPr b="0" lang="en-US" sz="2200" spc="-1" strike="noStrike">
              <a:solidFill>
                <a:srgbClr val="000000"/>
              </a:solidFill>
              <a:latin typeface="Calibri"/>
            </a:endParaRPr>
          </a:p>
        </p:txBody>
      </p:sp>
      <p:sp>
        <p:nvSpPr>
          <p:cNvPr id="23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Flight Number vs. Orbit Type</a:t>
            </a:r>
            <a:endParaRPr b="0" lang="pl-PL" sz="4000" spc="-1" strike="noStrike">
              <a:latin typeface="Arial"/>
            </a:endParaRPr>
          </a:p>
        </p:txBody>
      </p:sp>
      <p:pic>
        <p:nvPicPr>
          <p:cNvPr id="232" name="" descr=""/>
          <p:cNvPicPr/>
          <p:nvPr/>
        </p:nvPicPr>
        <p:blipFill>
          <a:blip r:embed="rId2"/>
          <a:stretch/>
        </p:blipFill>
        <p:spPr>
          <a:xfrm>
            <a:off x="3960000" y="1620000"/>
            <a:ext cx="7994520" cy="45000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58C2C3B1-F53E-4130-AE7D-377DB3D2378D}" type="slidenum">
              <a:rPr b="0" lang="en-US" sz="1600" spc="-1" strike="noStrike">
                <a:solidFill>
                  <a:srgbClr val="1c7ddb"/>
                </a:solidFill>
                <a:latin typeface="Abadi"/>
              </a:rPr>
              <a:t>21</a:t>
            </a:fld>
            <a:endParaRPr b="0" lang="pl-PL" sz="1600" spc="-1" strike="noStrike">
              <a:latin typeface="Times New Roman"/>
            </a:endParaRPr>
          </a:p>
        </p:txBody>
      </p:sp>
      <p:sp>
        <p:nvSpPr>
          <p:cNvPr id="234" name="PlaceHolder 2"/>
          <p:cNvSpPr>
            <a:spLocks noGrp="1"/>
          </p:cNvSpPr>
          <p:nvPr>
            <p:ph/>
          </p:nvPr>
        </p:nvSpPr>
        <p:spPr>
          <a:xfrm>
            <a:off x="180000" y="1620000"/>
            <a:ext cx="2700000" cy="4680000"/>
          </a:xfrm>
          <a:prstGeom prst="rect">
            <a:avLst/>
          </a:prstGeom>
          <a:noFill/>
          <a:ln w="0">
            <a:noFill/>
          </a:ln>
        </p:spPr>
        <p:txBody>
          <a:bodyPr lIns="90000" rIns="90000" tIns="45000" bIns="45000" anchor="t">
            <a:normAutofit fontScale="69000"/>
          </a:bodyPr>
          <a:p>
            <a:pPr>
              <a:lnSpc>
                <a:spcPct val="100000"/>
              </a:lnSpc>
              <a:spcBef>
                <a:spcPts val="1400"/>
              </a:spcBef>
            </a:pPr>
            <a:r>
              <a:rPr b="0" lang="en-US" sz="2200" spc="-1" strike="noStrike">
                <a:solidFill>
                  <a:srgbClr val="292929"/>
                </a:solidFill>
                <a:latin typeface="Abadi"/>
              </a:rPr>
              <a:t>There appears to be a correlation between payload mass and launch orbit. Orbits such as Low Earth Orbit (LEO) and Sun-synchronous orbit (SSO) tend to have relatively lower payload masses. In contrast, the most successful orbit, Very Low Earth Orbit (VLEO), primarily features payload mass values on the higher end of the spectrum. This suggests that the choice of orbit is associated with the payload mass, with VLEO being more suitable for heavier payloads, while LEO and SSO are preferred for lighter payloads</a:t>
            </a:r>
            <a:endParaRPr b="0" lang="en-US" sz="2200" spc="-1" strike="noStrike">
              <a:solidFill>
                <a:srgbClr val="000000"/>
              </a:solidFill>
              <a:latin typeface="Calibri"/>
            </a:endParaRPr>
          </a:p>
        </p:txBody>
      </p:sp>
      <p:sp>
        <p:nvSpPr>
          <p:cNvPr id="2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Payload vs. Orbit Type</a:t>
            </a:r>
            <a:endParaRPr b="0" lang="pl-PL" sz="4000" spc="-1" strike="noStrike">
              <a:latin typeface="Arial"/>
            </a:endParaRPr>
          </a:p>
        </p:txBody>
      </p:sp>
      <p:pic>
        <p:nvPicPr>
          <p:cNvPr id="236" name="" descr=""/>
          <p:cNvPicPr/>
          <p:nvPr/>
        </p:nvPicPr>
        <p:blipFill>
          <a:blip r:embed="rId2"/>
          <a:stretch/>
        </p:blipFill>
        <p:spPr>
          <a:xfrm>
            <a:off x="3060000" y="1260000"/>
            <a:ext cx="8978400" cy="499644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3E9B98A6-FA8E-44A6-8FF7-2C3B1B6799F8}" type="slidenum">
              <a:rPr b="0" lang="en-US" sz="1600" spc="-1" strike="noStrike">
                <a:solidFill>
                  <a:srgbClr val="1c7ddb"/>
                </a:solidFill>
                <a:latin typeface="Abadi"/>
              </a:rPr>
              <a:t>22</a:t>
            </a:fld>
            <a:endParaRPr b="0" lang="pl-PL" sz="1600" spc="-1" strike="noStrike">
              <a:latin typeface="Times New Roman"/>
            </a:endParaRPr>
          </a:p>
        </p:txBody>
      </p:sp>
      <p:sp>
        <p:nvSpPr>
          <p:cNvPr id="238" name="PlaceHolder 2"/>
          <p:cNvSpPr>
            <a:spLocks noGrp="1"/>
          </p:cNvSpPr>
          <p:nvPr>
            <p:ph/>
          </p:nvPr>
        </p:nvSpPr>
        <p:spPr>
          <a:xfrm>
            <a:off x="208080" y="1948680"/>
            <a:ext cx="3031920" cy="3811320"/>
          </a:xfrm>
          <a:prstGeom prst="rect">
            <a:avLst/>
          </a:prstGeom>
          <a:noFill/>
          <a:ln w="0">
            <a:noFill/>
          </a:ln>
        </p:spPr>
        <p:txBody>
          <a:bodyPr lIns="90000" rIns="90000" tIns="45000" bIns="45000" anchor="t">
            <a:normAutofit fontScale="92000"/>
          </a:bodyPr>
          <a:p>
            <a:pPr>
              <a:lnSpc>
                <a:spcPct val="100000"/>
              </a:lnSpc>
              <a:spcBef>
                <a:spcPts val="1400"/>
              </a:spcBef>
            </a:pPr>
            <a:r>
              <a:rPr b="0" lang="en-CA" sz="2200" spc="-1" strike="noStrike">
                <a:solidFill>
                  <a:srgbClr val="292929"/>
                </a:solidFill>
                <a:latin typeface="Abadi"/>
              </a:rPr>
              <a:t>The trend in launch success has generally been on the rise since 2013, with a minor decrease observed in 2018. In recent years, success rates have stabilized at approximately 80%, indicating a relatively consistent level of successful launches.</a:t>
            </a:r>
            <a:endParaRPr b="0" lang="en-US" sz="2200" spc="-1" strike="noStrike">
              <a:solidFill>
                <a:srgbClr val="000000"/>
              </a:solidFill>
              <a:latin typeface="Calibri"/>
            </a:endParaRPr>
          </a:p>
        </p:txBody>
      </p:sp>
      <p:sp>
        <p:nvSpPr>
          <p:cNvPr id="23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Launch Success Yearly Trend</a:t>
            </a:r>
            <a:endParaRPr b="0" lang="pl-PL" sz="4000" spc="-1" strike="noStrike">
              <a:latin typeface="Arial"/>
            </a:endParaRPr>
          </a:p>
        </p:txBody>
      </p:sp>
      <p:pic>
        <p:nvPicPr>
          <p:cNvPr id="240" name="" descr=""/>
          <p:cNvPicPr/>
          <p:nvPr/>
        </p:nvPicPr>
        <p:blipFill>
          <a:blip r:embed="rId2"/>
          <a:stretch/>
        </p:blipFill>
        <p:spPr>
          <a:xfrm>
            <a:off x="3420000" y="1484640"/>
            <a:ext cx="8588160" cy="463536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1"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E6CA2AEB-A272-4700-B4E3-D196A70EF78A}" type="slidenum">
              <a:rPr b="0" lang="en-US" sz="1600" spc="-1" strike="noStrike">
                <a:solidFill>
                  <a:srgbClr val="1c7ddb"/>
                </a:solidFill>
                <a:latin typeface="Abadi"/>
              </a:rPr>
              <a:t>23</a:t>
            </a:fld>
            <a:endParaRPr b="0" lang="pl-PL" sz="1600" spc="-1" strike="noStrike">
              <a:latin typeface="Times New Roman"/>
            </a:endParaRPr>
          </a:p>
        </p:txBody>
      </p:sp>
      <p:sp>
        <p:nvSpPr>
          <p:cNvPr id="242" name="PlaceHolder 2"/>
          <p:cNvSpPr>
            <a:spLocks noGrp="1"/>
          </p:cNvSpPr>
          <p:nvPr>
            <p:ph/>
          </p:nvPr>
        </p:nvSpPr>
        <p:spPr>
          <a:xfrm>
            <a:off x="900000" y="1589040"/>
            <a:ext cx="97452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Displaying the names of the unique launch sites in the space mission</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4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All Launch Site Names</a:t>
            </a:r>
            <a:endParaRPr b="0" lang="pl-PL" sz="4000" spc="-1" strike="noStrike">
              <a:latin typeface="Arial"/>
            </a:endParaRPr>
          </a:p>
        </p:txBody>
      </p:sp>
      <p:pic>
        <p:nvPicPr>
          <p:cNvPr id="244" name="" descr=""/>
          <p:cNvPicPr/>
          <p:nvPr/>
        </p:nvPicPr>
        <p:blipFill>
          <a:blip r:embed="rId2"/>
          <a:stretch/>
        </p:blipFill>
        <p:spPr>
          <a:xfrm>
            <a:off x="2880000" y="2495880"/>
            <a:ext cx="6963120" cy="2724120"/>
          </a:xfrm>
          <a:prstGeom prst="rect">
            <a:avLst/>
          </a:prstGeom>
          <a:ln w="0">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46B568F9-8D6D-429E-8002-B6B4DF412B1D}" type="slidenum">
              <a:rPr b="0" lang="en-US" sz="1600" spc="-1" strike="noStrike">
                <a:solidFill>
                  <a:srgbClr val="1c7ddb"/>
                </a:solidFill>
                <a:latin typeface="Abadi"/>
              </a:rPr>
              <a:t>24</a:t>
            </a:fld>
            <a:endParaRPr b="0" lang="pl-PL" sz="1600" spc="-1" strike="noStrike">
              <a:latin typeface="Times New Roman"/>
            </a:endParaRPr>
          </a:p>
        </p:txBody>
      </p:sp>
      <p:sp>
        <p:nvSpPr>
          <p:cNvPr id="246" name="PlaceHolder 2"/>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Displaying 5 records where launch sites begin with the string 'CCA'</a:t>
            </a:r>
            <a:endParaRPr b="0" lang="en-US" sz="2200" spc="-1" strike="noStrike">
              <a:solidFill>
                <a:srgbClr val="000000"/>
              </a:solidFill>
              <a:latin typeface="Calibri"/>
            </a:endParaRPr>
          </a:p>
        </p:txBody>
      </p:sp>
      <p:sp>
        <p:nvSpPr>
          <p:cNvPr id="24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Launch Site Names Begin with 'CCA'</a:t>
            </a:r>
            <a:endParaRPr b="0" lang="pl-PL" sz="4000" spc="-1" strike="noStrike">
              <a:latin typeface="Arial"/>
            </a:endParaRPr>
          </a:p>
        </p:txBody>
      </p:sp>
      <p:pic>
        <p:nvPicPr>
          <p:cNvPr id="248" name="" descr=""/>
          <p:cNvPicPr/>
          <p:nvPr/>
        </p:nvPicPr>
        <p:blipFill>
          <a:blip r:embed="rId2"/>
          <a:stretch/>
        </p:blipFill>
        <p:spPr>
          <a:xfrm>
            <a:off x="1986120" y="2579760"/>
            <a:ext cx="7553880" cy="3000240"/>
          </a:xfrm>
          <a:prstGeom prst="rect">
            <a:avLst/>
          </a:prstGeom>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E4C30E39-F25C-465D-808F-77FD7292FF23}" type="slidenum">
              <a:rPr b="0" lang="en-US" sz="1600" spc="-1" strike="noStrike">
                <a:solidFill>
                  <a:srgbClr val="1c7ddb"/>
                </a:solidFill>
                <a:latin typeface="Abadi"/>
              </a:rPr>
              <a:t>25</a:t>
            </a:fld>
            <a:endParaRPr b="0" lang="pl-PL" sz="1600" spc="-1" strike="noStrike">
              <a:latin typeface="Times New Roman"/>
            </a:endParaRPr>
          </a:p>
        </p:txBody>
      </p:sp>
      <p:sp>
        <p:nvSpPr>
          <p:cNvPr id="250" name="PlaceHolder 2"/>
          <p:cNvSpPr>
            <a:spLocks noGrp="1"/>
          </p:cNvSpPr>
          <p:nvPr>
            <p:ph/>
          </p:nvPr>
        </p:nvSpPr>
        <p:spPr>
          <a:xfrm>
            <a:off x="720000" y="1769040"/>
            <a:ext cx="97452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Displaying the total payload mass carried by boosters launched by NASA (CRS)</a:t>
            </a:r>
            <a:endParaRPr b="0" lang="en-US" sz="2200" spc="-1" strike="noStrike">
              <a:solidFill>
                <a:srgbClr val="000000"/>
              </a:solidFill>
              <a:latin typeface="Calibri"/>
            </a:endParaRPr>
          </a:p>
        </p:txBody>
      </p:sp>
      <p:sp>
        <p:nvSpPr>
          <p:cNvPr id="25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Total Payload Mass</a:t>
            </a:r>
            <a:endParaRPr b="0" lang="pl-PL" sz="4000" spc="-1" strike="noStrike">
              <a:latin typeface="Arial"/>
            </a:endParaRPr>
          </a:p>
        </p:txBody>
      </p:sp>
      <p:pic>
        <p:nvPicPr>
          <p:cNvPr id="252" name="" descr=""/>
          <p:cNvPicPr/>
          <p:nvPr/>
        </p:nvPicPr>
        <p:blipFill>
          <a:blip r:embed="rId2"/>
          <a:stretch/>
        </p:blipFill>
        <p:spPr>
          <a:xfrm>
            <a:off x="2136600" y="3421080"/>
            <a:ext cx="7763400" cy="161892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F6598991-D687-4B76-9386-A202E3BAE637}" type="slidenum">
              <a:rPr b="0" lang="en-US" sz="1600" spc="-1" strike="noStrike">
                <a:solidFill>
                  <a:srgbClr val="1c7ddb"/>
                </a:solidFill>
                <a:latin typeface="Abadi"/>
              </a:rPr>
              <a:t>26</a:t>
            </a:fld>
            <a:endParaRPr b="0" lang="pl-PL" sz="1600" spc="-1" strike="noStrike">
              <a:latin typeface="Times New Roman"/>
            </a:endParaRPr>
          </a:p>
        </p:txBody>
      </p:sp>
      <p:sp>
        <p:nvSpPr>
          <p:cNvPr id="254" name="PlaceHolder 2"/>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Displaying average payload mass carried by booster version F9 v1.1</a:t>
            </a:r>
            <a:endParaRPr b="0" lang="en-US" sz="2200" spc="-1" strike="noStrike">
              <a:solidFill>
                <a:srgbClr val="000000"/>
              </a:solidFill>
              <a:latin typeface="Calibri"/>
            </a:endParaRPr>
          </a:p>
        </p:txBody>
      </p:sp>
      <p:sp>
        <p:nvSpPr>
          <p:cNvPr id="25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Average Payload Mass by F9 v1.1</a:t>
            </a:r>
            <a:endParaRPr b="0" lang="pl-PL" sz="4000" spc="-1" strike="noStrike">
              <a:latin typeface="Arial"/>
            </a:endParaRPr>
          </a:p>
        </p:txBody>
      </p:sp>
      <p:pic>
        <p:nvPicPr>
          <p:cNvPr id="256" name="" descr=""/>
          <p:cNvPicPr/>
          <p:nvPr/>
        </p:nvPicPr>
        <p:blipFill>
          <a:blip r:embed="rId2"/>
          <a:stretch/>
        </p:blipFill>
        <p:spPr>
          <a:xfrm>
            <a:off x="2252880" y="3200760"/>
            <a:ext cx="7773120" cy="1599840"/>
          </a:xfrm>
          <a:prstGeom prst="rect">
            <a:avLst/>
          </a:prstGeom>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884504D5-59B6-4B53-B66F-9D8B58F9BA70}" type="slidenum">
              <a:rPr b="0" lang="en-US" sz="1600" spc="-1" strike="noStrike">
                <a:solidFill>
                  <a:srgbClr val="1c7ddb"/>
                </a:solidFill>
                <a:latin typeface="Abadi"/>
              </a:rPr>
              <a:t>27</a:t>
            </a:fld>
            <a:endParaRPr b="0" lang="pl-PL" sz="1600" spc="-1" strike="noStrike">
              <a:latin typeface="Times New Roman"/>
            </a:endParaRPr>
          </a:p>
        </p:txBody>
      </p:sp>
      <p:sp>
        <p:nvSpPr>
          <p:cNvPr id="258" name="PlaceHolder 2"/>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rPr>
              <a:t>The date when the first succesful landing outcome in ground pad was acheived.</a:t>
            </a:r>
            <a:endParaRPr b="0" lang="en-US" sz="2200" spc="-1" strike="noStrike">
              <a:solidFill>
                <a:srgbClr val="000000"/>
              </a:solidFill>
              <a:latin typeface="Calibri"/>
            </a:endParaRPr>
          </a:p>
        </p:txBody>
      </p:sp>
      <p:sp>
        <p:nvSpPr>
          <p:cNvPr id="25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First Successful Ground Landing Date</a:t>
            </a:r>
            <a:endParaRPr b="0" lang="pl-PL" sz="4000" spc="-1" strike="noStrike">
              <a:latin typeface="Arial"/>
            </a:endParaRPr>
          </a:p>
        </p:txBody>
      </p:sp>
      <p:pic>
        <p:nvPicPr>
          <p:cNvPr id="260" name="" descr=""/>
          <p:cNvPicPr/>
          <p:nvPr/>
        </p:nvPicPr>
        <p:blipFill>
          <a:blip r:embed="rId2"/>
          <a:stretch/>
        </p:blipFill>
        <p:spPr>
          <a:xfrm>
            <a:off x="900000" y="3107520"/>
            <a:ext cx="10211760" cy="175248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1"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B6C1D7F6-E9B4-4673-A8E6-17AE18D0E7DB}" type="slidenum">
              <a:rPr b="0" lang="en-US" sz="1600" spc="-1" strike="noStrike">
                <a:solidFill>
                  <a:srgbClr val="1c7ddb"/>
                </a:solidFill>
                <a:latin typeface="Abadi"/>
              </a:rPr>
              <a:t>28</a:t>
            </a:fld>
            <a:endParaRPr b="0" lang="pl-PL" sz="1600" spc="-1" strike="noStrike">
              <a:latin typeface="Times New Roman"/>
            </a:endParaRPr>
          </a:p>
        </p:txBody>
      </p:sp>
      <p:sp>
        <p:nvSpPr>
          <p:cNvPr id="262" name="PlaceHolder 2"/>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rPr>
              <a:t>List of the names of the boosters which have success in drone ship and have payload mass greater than 4000 but less than 6000.</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6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pPr>
            <a:r>
              <a:rPr b="0" lang="en-US" sz="4000" spc="-1" strike="noStrike">
                <a:solidFill>
                  <a:srgbClr val="0b49cb"/>
                </a:solidFill>
                <a:latin typeface="Abadi"/>
                <a:ea typeface="IBM Plex Mono SemiBold"/>
              </a:rPr>
              <a:t>Successful Drone Ship Landing with Payload between 4000 and 6000</a:t>
            </a:r>
            <a:endParaRPr b="0" lang="pl-PL" sz="4000" spc="-1" strike="noStrike">
              <a:latin typeface="Arial"/>
            </a:endParaRPr>
          </a:p>
        </p:txBody>
      </p:sp>
      <p:pic>
        <p:nvPicPr>
          <p:cNvPr id="264" name="" descr=""/>
          <p:cNvPicPr/>
          <p:nvPr/>
        </p:nvPicPr>
        <p:blipFill>
          <a:blip r:embed="rId2"/>
          <a:stretch/>
        </p:blipFill>
        <p:spPr>
          <a:xfrm>
            <a:off x="871560" y="2704680"/>
            <a:ext cx="10535760" cy="269532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p:nvPr>
        </p:nvSpPr>
        <p:spPr>
          <a:xfrm>
            <a:off x="8714880" y="6025680"/>
            <a:ext cx="2742840" cy="401400"/>
          </a:xfrm>
          <a:prstGeom prst="rect">
            <a:avLst/>
          </a:prstGeom>
          <a:noFill/>
          <a:ln w="0">
            <a:noFill/>
          </a:ln>
        </p:spPr>
        <p:txBody>
          <a:bodyPr anchor="ctr">
            <a:normAutofit/>
          </a:bodyPr>
          <a:p>
            <a:pPr algn="r">
              <a:lnSpc>
                <a:spcPct val="100000"/>
              </a:lnSpc>
              <a:spcAft>
                <a:spcPts val="601"/>
              </a:spcAft>
            </a:pPr>
            <a:fld id="{BD9FC3CC-05D8-4929-8A7A-0CD4152AD5BA}" type="slidenum">
              <a:rPr b="0" lang="en-US" sz="1600" spc="-1" strike="noStrike">
                <a:solidFill>
                  <a:srgbClr val="1c7ddb"/>
                </a:solidFill>
                <a:latin typeface="Abadi"/>
              </a:rPr>
              <a:t>3</a:t>
            </a:fld>
            <a:endParaRPr b="0" lang="pl-PL" sz="1600" spc="-1" strike="noStrike">
              <a:latin typeface="Times New Roman"/>
            </a:endParaRPr>
          </a:p>
        </p:txBody>
      </p:sp>
      <p:sp>
        <p:nvSpPr>
          <p:cNvPr id="170" name="Content Placeholder 2"/>
          <p:cNvSpPr/>
          <p:nvPr/>
        </p:nvSpPr>
        <p:spPr>
          <a:xfrm>
            <a:off x="959040" y="1620000"/>
            <a:ext cx="10740960" cy="4680000"/>
          </a:xfrm>
          <a:prstGeom prst="rect">
            <a:avLst/>
          </a:prstGeom>
          <a:noFill/>
          <a:ln w="0">
            <a:noFill/>
          </a:ln>
        </p:spPr>
        <p:style>
          <a:lnRef idx="0"/>
          <a:fillRef idx="0"/>
          <a:effectRef idx="0"/>
          <a:fontRef idx="minor"/>
        </p:style>
        <p:txBody>
          <a:bodyPr anchor="t">
            <a:normAutofit fontScale="97000"/>
          </a:bodyPr>
          <a:p>
            <a:pPr>
              <a:lnSpc>
                <a:spcPct val="100000"/>
              </a:lnSpc>
              <a:spcBef>
                <a:spcPts val="1400"/>
              </a:spcBef>
            </a:pPr>
            <a:r>
              <a:rPr b="0" lang="en-US" sz="2200" spc="-1" strike="noStrike">
                <a:solidFill>
                  <a:srgbClr val="292929"/>
                </a:solidFill>
                <a:latin typeface="Abadi"/>
              </a:rPr>
              <a:t>Summary of Methodologies:</a:t>
            </a:r>
            <a:endParaRPr b="0" lang="pl-PL" sz="2200" spc="-1" strike="noStrike">
              <a:latin typeface="Arial"/>
            </a:endParaRPr>
          </a:p>
          <a:p>
            <a:pPr>
              <a:lnSpc>
                <a:spcPct val="100000"/>
              </a:lnSpc>
              <a:spcBef>
                <a:spcPts val="1400"/>
              </a:spcBef>
            </a:pPr>
            <a:r>
              <a:rPr b="0" lang="en-US" sz="2200" spc="-1" strike="noStrike">
                <a:solidFill>
                  <a:srgbClr val="292929"/>
                </a:solidFill>
                <a:latin typeface="Abadi"/>
              </a:rPr>
              <a:t>I gathered data from both a public SpaceX API and scraped SpaceX's Wikipedia page. After preprocessing and labeling, I stored it in a DB2 SQL database. I utilized various machine learning algorithms, resulting in an 83% accuracy rate for predicting successful Stage 1 landings.</a:t>
            </a:r>
            <a:endParaRPr b="0" lang="pl-PL" sz="2200" spc="-1" strike="noStrike">
              <a:latin typeface="Arial"/>
            </a:endParaRPr>
          </a:p>
          <a:p>
            <a:pPr>
              <a:lnSpc>
                <a:spcPct val="100000"/>
              </a:lnSpc>
              <a:spcBef>
                <a:spcPts val="1400"/>
              </a:spcBef>
            </a:pPr>
            <a:endParaRPr b="0" lang="pl-PL" sz="2200" spc="-1" strike="noStrike">
              <a:latin typeface="Arial"/>
            </a:endParaRPr>
          </a:p>
          <a:p>
            <a:pPr>
              <a:lnSpc>
                <a:spcPct val="100000"/>
              </a:lnSpc>
              <a:spcBef>
                <a:spcPts val="1400"/>
              </a:spcBef>
            </a:pPr>
            <a:r>
              <a:rPr b="0" lang="en-US" sz="2200" spc="-1" strike="noStrike">
                <a:solidFill>
                  <a:srgbClr val="292929"/>
                </a:solidFill>
                <a:latin typeface="Abadi"/>
              </a:rPr>
              <a:t>Summary of All Results:</a:t>
            </a:r>
            <a:endParaRPr b="0" lang="pl-PL" sz="2200" spc="-1" strike="noStrike">
              <a:latin typeface="Arial"/>
            </a:endParaRPr>
          </a:p>
          <a:p>
            <a:pPr>
              <a:lnSpc>
                <a:spcPct val="100000"/>
              </a:lnSpc>
              <a:spcBef>
                <a:spcPts val="1400"/>
              </a:spcBef>
            </a:pPr>
            <a:r>
              <a:rPr b="0" lang="en-US" sz="2200" spc="-1" strike="noStrike">
                <a:solidFill>
                  <a:srgbClr val="292929"/>
                </a:solidFill>
                <a:latin typeface="Abadi"/>
              </a:rPr>
              <a:t>The machine learning model I developed, with an 83% accuracy rate, is a valuable tool for SpaceY. It assists in evaluating the likelihood of successful launches, potentially saving up to $100 million USD per launch. While my visualization dashboard enhances decision-making, I recommend ongoing data collection to further refine and enhance model accuracy.</a:t>
            </a:r>
            <a:endParaRPr b="0" lang="pl-PL" sz="2200" spc="-1" strike="noStrike">
              <a:latin typeface="Arial"/>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Executive Summary</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6AFB0412-2E9D-4595-8B36-8DE4A891D2E0}" type="slidenum">
              <a:rPr b="0" lang="en-US" sz="1600" spc="-1" strike="noStrike">
                <a:solidFill>
                  <a:srgbClr val="1c7ddb"/>
                </a:solidFill>
                <a:latin typeface="Abadi"/>
              </a:rPr>
              <a:t>29</a:t>
            </a:fld>
            <a:endParaRPr b="0" lang="pl-PL" sz="1600" spc="-1" strike="noStrike">
              <a:latin typeface="Times New Roman"/>
            </a:endParaRPr>
          </a:p>
        </p:txBody>
      </p:sp>
      <p:sp>
        <p:nvSpPr>
          <p:cNvPr id="266" name="PlaceHolder 2"/>
          <p:cNvSpPr>
            <a:spLocks noGrp="1"/>
          </p:cNvSpPr>
          <p:nvPr>
            <p:ph/>
          </p:nvPr>
        </p:nvSpPr>
        <p:spPr>
          <a:xfrm>
            <a:off x="1054800" y="1440000"/>
            <a:ext cx="97452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List of the total number of successful and failure mission outcomes</a:t>
            </a:r>
            <a:endParaRPr b="0" lang="en-US" sz="2200" spc="-1" strike="noStrike">
              <a:solidFill>
                <a:srgbClr val="000000"/>
              </a:solidFill>
              <a:latin typeface="Calibri"/>
            </a:endParaRPr>
          </a:p>
        </p:txBody>
      </p:sp>
      <p:sp>
        <p:nvSpPr>
          <p:cNvPr id="26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pPr>
            <a:r>
              <a:rPr b="0" lang="en-US" sz="4000" spc="-1" strike="noStrike">
                <a:solidFill>
                  <a:srgbClr val="0b49cb"/>
                </a:solidFill>
                <a:latin typeface="Abadi"/>
                <a:ea typeface="IBM Plex Mono SemiBold"/>
              </a:rPr>
              <a:t>Total Number of Successful and Failure Mission Outcomes</a:t>
            </a:r>
            <a:endParaRPr b="0" lang="pl-PL" sz="4000" spc="-1" strike="noStrike">
              <a:latin typeface="Arial"/>
            </a:endParaRPr>
          </a:p>
        </p:txBody>
      </p:sp>
      <p:pic>
        <p:nvPicPr>
          <p:cNvPr id="268" name="" descr=""/>
          <p:cNvPicPr/>
          <p:nvPr/>
        </p:nvPicPr>
        <p:blipFill>
          <a:blip r:embed="rId2"/>
          <a:stretch/>
        </p:blipFill>
        <p:spPr>
          <a:xfrm>
            <a:off x="795960" y="2225160"/>
            <a:ext cx="10364040" cy="3714840"/>
          </a:xfrm>
          <a:prstGeom prst="rect">
            <a:avLst/>
          </a:prstGeom>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E8F89F9B-7DEC-4DB4-8F99-2D783A825B1E}" type="slidenum">
              <a:rPr b="0" lang="en-US" sz="1600" spc="-1" strike="noStrike">
                <a:solidFill>
                  <a:srgbClr val="1c7ddb"/>
                </a:solidFill>
                <a:latin typeface="Abadi"/>
              </a:rPr>
              <a:t>30</a:t>
            </a:fld>
            <a:endParaRPr b="0" lang="pl-PL" sz="1600" spc="-1" strike="noStrike">
              <a:latin typeface="Times New Roman"/>
            </a:endParaRPr>
          </a:p>
        </p:txBody>
      </p:sp>
      <p:sp>
        <p:nvSpPr>
          <p:cNvPr id="270" name="PlaceHolder 2"/>
          <p:cNvSpPr>
            <a:spLocks noGrp="1"/>
          </p:cNvSpPr>
          <p:nvPr>
            <p:ph/>
          </p:nvPr>
        </p:nvSpPr>
        <p:spPr>
          <a:xfrm>
            <a:off x="180000" y="1825560"/>
            <a:ext cx="2340000" cy="435096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List of the names of the booster_versions which have carried the maximum payload mass with using a subquery.</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Boosters Carried Maximum Payload</a:t>
            </a:r>
            <a:endParaRPr b="0" lang="pl-PL" sz="4000" spc="-1" strike="noStrike">
              <a:latin typeface="Arial"/>
            </a:endParaRPr>
          </a:p>
        </p:txBody>
      </p:sp>
      <p:pic>
        <p:nvPicPr>
          <p:cNvPr id="272" name="" descr=""/>
          <p:cNvPicPr/>
          <p:nvPr/>
        </p:nvPicPr>
        <p:blipFill>
          <a:blip r:embed="rId2"/>
          <a:srcRect l="0" t="5211" r="0" b="0"/>
          <a:stretch/>
        </p:blipFill>
        <p:spPr>
          <a:xfrm>
            <a:off x="2700000" y="1456920"/>
            <a:ext cx="8933760" cy="471960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3B7A2DE4-2B33-4D65-9A9B-654036E1B63D}" type="slidenum">
              <a:rPr b="0" lang="en-US" sz="1600" spc="-1" strike="noStrike">
                <a:solidFill>
                  <a:srgbClr val="1c7ddb"/>
                </a:solidFill>
                <a:latin typeface="Abadi"/>
              </a:rPr>
              <a:t>31</a:t>
            </a:fld>
            <a:endParaRPr b="0" lang="pl-PL" sz="1600" spc="-1" strike="noStrike">
              <a:latin typeface="Times New Roman"/>
            </a:endParaRPr>
          </a:p>
        </p:txBody>
      </p:sp>
      <p:sp>
        <p:nvSpPr>
          <p:cNvPr id="274" name="PlaceHolder 2"/>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rPr>
              <a:t>List of the records which will display the month names, failure landing_outcomes in drone ship ,booster versions, launch_site for the months in year 2015.</a:t>
            </a:r>
            <a:endParaRPr b="0" lang="en-US" sz="2200" spc="-1" strike="noStrike">
              <a:solidFill>
                <a:srgbClr val="000000"/>
              </a:solidFill>
              <a:latin typeface="Calibri"/>
            </a:endParaRPr>
          </a:p>
        </p:txBody>
      </p:sp>
      <p:sp>
        <p:nvSpPr>
          <p:cNvPr id="27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2015 Launch Records</a:t>
            </a:r>
            <a:endParaRPr b="0" lang="pl-PL" sz="4000" spc="-1" strike="noStrike">
              <a:latin typeface="Arial"/>
            </a:endParaRPr>
          </a:p>
        </p:txBody>
      </p:sp>
      <p:pic>
        <p:nvPicPr>
          <p:cNvPr id="276" name="" descr=""/>
          <p:cNvPicPr/>
          <p:nvPr/>
        </p:nvPicPr>
        <p:blipFill>
          <a:blip r:embed="rId2"/>
          <a:stretch/>
        </p:blipFill>
        <p:spPr>
          <a:xfrm>
            <a:off x="770040" y="3960000"/>
            <a:ext cx="10354680" cy="213336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E7257621-337A-4E81-829D-3A67627179B2}" type="slidenum">
              <a:rPr b="0" lang="en-US" sz="1600" spc="-1" strike="noStrike">
                <a:solidFill>
                  <a:srgbClr val="1c7ddb"/>
                </a:solidFill>
                <a:latin typeface="Abadi"/>
              </a:rPr>
              <a:t>32</a:t>
            </a:fld>
            <a:endParaRPr b="0" lang="pl-PL" sz="1600" spc="-1" strike="noStrike">
              <a:latin typeface="Times New Roman"/>
            </a:endParaRPr>
          </a:p>
        </p:txBody>
      </p:sp>
      <p:sp>
        <p:nvSpPr>
          <p:cNvPr id="278" name="PlaceHolder 2"/>
          <p:cNvSpPr>
            <a:spLocks noGrp="1"/>
          </p:cNvSpPr>
          <p:nvPr>
            <p:ph/>
          </p:nvPr>
        </p:nvSpPr>
        <p:spPr>
          <a:xfrm>
            <a:off x="540000" y="1409040"/>
            <a:ext cx="11005200" cy="4350960"/>
          </a:xfrm>
          <a:prstGeom prst="rect">
            <a:avLst/>
          </a:prstGeom>
          <a:noFill/>
          <a:ln w="0">
            <a:noFill/>
          </a:ln>
        </p:spPr>
        <p:txBody>
          <a:bodyPr anchor="t">
            <a:noAutofit/>
          </a:bodyPr>
          <a:p>
            <a:pPr>
              <a:lnSpc>
                <a:spcPct val="100000"/>
              </a:lnSpc>
              <a:spcBef>
                <a:spcPts val="1400"/>
              </a:spcBef>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pPr>
            <a:r>
              <a:rPr b="0" lang="en-US" sz="4000" spc="-1" strike="noStrike">
                <a:solidFill>
                  <a:srgbClr val="0b49cb"/>
                </a:solidFill>
                <a:latin typeface="Abadi"/>
                <a:ea typeface="IBM Plex Mono SemiBold"/>
              </a:rPr>
              <a:t>Rank Landing Outcomes Between 2010-06-04 and 2017-03-20</a:t>
            </a:r>
            <a:endParaRPr b="0" lang="pl-PL" sz="4000" spc="-1" strike="noStrike">
              <a:latin typeface="Arial"/>
            </a:endParaRPr>
          </a:p>
        </p:txBody>
      </p:sp>
      <p:pic>
        <p:nvPicPr>
          <p:cNvPr id="280" name="" descr=""/>
          <p:cNvPicPr/>
          <p:nvPr/>
        </p:nvPicPr>
        <p:blipFill>
          <a:blip r:embed="rId2"/>
          <a:stretch/>
        </p:blipFill>
        <p:spPr>
          <a:xfrm>
            <a:off x="1364760" y="2520000"/>
            <a:ext cx="8895240" cy="386964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1" name="TextBox 6"/>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3</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2"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794481CD-9859-4783-A6B8-21E7E1A97B4E}" type="slidenum">
              <a:rPr b="0" lang="en-US" sz="1600" spc="-1" strike="noStrike">
                <a:solidFill>
                  <a:srgbClr val="1c7ddb"/>
                </a:solidFill>
                <a:latin typeface="Abadi"/>
              </a:rPr>
              <a:t>33</a:t>
            </a:fld>
            <a:endParaRPr b="0" lang="pl-PL" sz="1600" spc="-1" strike="noStrike">
              <a:latin typeface="Times New Roman"/>
            </a:endParaRPr>
          </a:p>
        </p:txBody>
      </p:sp>
      <p:sp>
        <p:nvSpPr>
          <p:cNvPr id="283" name="PlaceHolder 2"/>
          <p:cNvSpPr>
            <a:spLocks noGrp="1"/>
          </p:cNvSpPr>
          <p:nvPr>
            <p:ph/>
          </p:nvPr>
        </p:nvSpPr>
        <p:spPr>
          <a:xfrm>
            <a:off x="360000" y="1800000"/>
            <a:ext cx="2649960" cy="3934440"/>
          </a:xfrm>
          <a:prstGeom prst="rect">
            <a:avLst/>
          </a:prstGeom>
          <a:noFill/>
          <a:ln w="0">
            <a:noFill/>
          </a:ln>
        </p:spPr>
        <p:txBody>
          <a:bodyPr anchor="t">
            <a:normAutofit/>
          </a:bodyPr>
          <a:p>
            <a:r>
              <a:rPr b="0" lang="en-US" sz="2200" spc="-1" strike="noStrike">
                <a:solidFill>
                  <a:srgbClr val="404040"/>
                </a:solidFill>
                <a:latin typeface="Calibri"/>
                <a:ea typeface="Microsoft YaHei"/>
              </a:rPr>
              <a:t>All launch sites on a map. </a:t>
            </a:r>
            <a:endParaRPr b="0" lang="en-US" sz="2200" spc="-1" strike="noStrike">
              <a:solidFill>
                <a:srgbClr val="404040"/>
              </a:solidFill>
              <a:latin typeface="Calibri"/>
            </a:endParaRPr>
          </a:p>
          <a:p>
            <a:pPr>
              <a:lnSpc>
                <a:spcPct val="100000"/>
              </a:lnSpc>
            </a:pPr>
            <a:endParaRPr b="0" lang="en-US" sz="2200" spc="-1" strike="noStrike">
              <a:solidFill>
                <a:srgbClr val="000000"/>
              </a:solidFill>
              <a:latin typeface="Calibri"/>
            </a:endParaRPr>
          </a:p>
        </p:txBody>
      </p:sp>
      <p:sp>
        <p:nvSpPr>
          <p:cNvPr id="2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5000"/>
          </a:bodyPr>
          <a:p>
            <a:r>
              <a:rPr b="0" lang="en-US" sz="4000" spc="-1" strike="noStrike">
                <a:solidFill>
                  <a:srgbClr val="0b49cb"/>
                </a:solidFill>
                <a:latin typeface="Abadi"/>
                <a:ea typeface="IBM Plex Mono SemiBold"/>
              </a:rPr>
              <a:t>Launch Site Locations</a:t>
            </a:r>
            <a:endParaRPr b="0" lang="en-US" sz="4000" spc="-1" strike="noStrike" u="sng">
              <a:solidFill>
                <a:srgbClr val="404040"/>
              </a:solidFill>
              <a:uFillTx/>
              <a:latin typeface="Arial"/>
            </a:endParaRPr>
          </a:p>
        </p:txBody>
      </p:sp>
      <p:pic>
        <p:nvPicPr>
          <p:cNvPr id="285" name="" descr=""/>
          <p:cNvPicPr/>
          <p:nvPr/>
        </p:nvPicPr>
        <p:blipFill>
          <a:blip r:embed="rId2"/>
          <a:stretch/>
        </p:blipFill>
        <p:spPr>
          <a:xfrm>
            <a:off x="3240000" y="1440000"/>
            <a:ext cx="8528760" cy="4259880"/>
          </a:xfrm>
          <a:prstGeom prst="rect">
            <a:avLst/>
          </a:prstGeom>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AFEDC39B-1306-432F-84D9-53C926CE9827}" type="slidenum">
              <a:rPr b="0" lang="en-US" sz="1600" spc="-1" strike="noStrike">
                <a:solidFill>
                  <a:srgbClr val="1c7ddb"/>
                </a:solidFill>
                <a:latin typeface="Abadi"/>
              </a:rPr>
              <a:t>35</a:t>
            </a:fld>
            <a:endParaRPr b="0" lang="pl-PL" sz="1600" spc="-1" strike="noStrike">
              <a:latin typeface="Times New Roman"/>
            </a:endParaRPr>
          </a:p>
        </p:txBody>
      </p:sp>
      <p:sp>
        <p:nvSpPr>
          <p:cNvPr id="287" name="PlaceHolder 2"/>
          <p:cNvSpPr>
            <a:spLocks noGrp="1"/>
          </p:cNvSpPr>
          <p:nvPr>
            <p:ph/>
          </p:nvPr>
        </p:nvSpPr>
        <p:spPr>
          <a:xfrm>
            <a:off x="770040" y="1825560"/>
            <a:ext cx="4089960" cy="435096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ea typeface="Calibri"/>
              </a:rPr>
              <a:t>Green represents successful landing (there are 3) and unsuccessful as a red markers (there are 4 red).  </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5000"/>
          </a:bodyPr>
          <a:p>
            <a:r>
              <a:rPr b="0" lang="en-US" sz="4000" spc="-1" strike="noStrike">
                <a:solidFill>
                  <a:srgbClr val="0b49cb"/>
                </a:solidFill>
                <a:latin typeface="Abadi"/>
                <a:ea typeface="IBM Plex Mono SemiBold"/>
              </a:rPr>
              <a:t>Color-Coded Launch Markers</a:t>
            </a:r>
            <a:endParaRPr b="0" lang="en-US" sz="4000" spc="-1" strike="noStrike" u="sng">
              <a:solidFill>
                <a:srgbClr val="404040"/>
              </a:solidFill>
              <a:uFillTx/>
              <a:latin typeface="Arial"/>
            </a:endParaRPr>
          </a:p>
        </p:txBody>
      </p:sp>
      <p:pic>
        <p:nvPicPr>
          <p:cNvPr id="289" name="" descr=""/>
          <p:cNvPicPr/>
          <p:nvPr/>
        </p:nvPicPr>
        <p:blipFill>
          <a:blip r:embed="rId2"/>
          <a:stretch/>
        </p:blipFill>
        <p:spPr>
          <a:xfrm>
            <a:off x="4784760" y="1616040"/>
            <a:ext cx="6015240" cy="34239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0"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4</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1"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4BB8C294-F801-443F-95F3-F6529EB8F74E}" type="slidenum">
              <a:rPr b="0" lang="en-US" sz="1600" spc="-1" strike="noStrike">
                <a:solidFill>
                  <a:srgbClr val="1c7ddb"/>
                </a:solidFill>
                <a:latin typeface="Abadi"/>
              </a:rPr>
              <a:t>36</a:t>
            </a:fld>
            <a:endParaRPr b="0" lang="pl-PL" sz="1600" spc="-1" strike="noStrike">
              <a:latin typeface="Times New Roman"/>
            </a:endParaRPr>
          </a:p>
        </p:txBody>
      </p:sp>
      <p:sp>
        <p:nvSpPr>
          <p:cNvPr id="292" name="PlaceHolder 2"/>
          <p:cNvSpPr>
            <a:spLocks noGrp="1"/>
          </p:cNvSpPr>
          <p:nvPr>
            <p:ph/>
          </p:nvPr>
        </p:nvSpPr>
        <p:spPr>
          <a:xfrm>
            <a:off x="720000" y="1465560"/>
            <a:ext cx="10800000" cy="1594440"/>
          </a:xfrm>
          <a:prstGeom prst="rect">
            <a:avLst/>
          </a:prstGeom>
          <a:noFill/>
          <a:ln w="0">
            <a:noFill/>
          </a:ln>
        </p:spPr>
        <p:txBody>
          <a:bodyPr anchor="t">
            <a:normAutofit fontScale="74000"/>
          </a:bodyPr>
          <a:p>
            <a:pPr>
              <a:lnSpc>
                <a:spcPct val="100000"/>
              </a:lnSpc>
              <a:spcBef>
                <a:spcPts val="1400"/>
              </a:spcBef>
            </a:pPr>
            <a:r>
              <a:rPr b="0" lang="en-US" sz="2200" spc="-1" strike="noStrike">
                <a:solidFill>
                  <a:srgbClr val="292929"/>
                </a:solidFill>
                <a:latin typeface="Abadi"/>
              </a:rPr>
              <a:t>This data represents the distribution of successful rocket landings at various launch sites. It's worth noting that CCAFS LC-40 and CCAFS SLC-40 are essentially the same location, so CCAFS and KSC share an equal number of successful landings. However, a significant portion of these successes occurred before the name change from CCAFS LC-40 to CCAFS SLC-40. On the other hand, VAFB has the lowest percentage of successful landings, possibly influenced by a smaller sample size and the increased challenges associated with launching from the West Coast.</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29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Total Success Launches by all sites</a:t>
            </a:r>
            <a:endParaRPr b="0" lang="pl-PL" sz="4000" spc="-1" strike="noStrike">
              <a:latin typeface="Arial"/>
            </a:endParaRPr>
          </a:p>
        </p:txBody>
      </p:sp>
      <p:pic>
        <p:nvPicPr>
          <p:cNvPr id="294" name="" descr=""/>
          <p:cNvPicPr/>
          <p:nvPr/>
        </p:nvPicPr>
        <p:blipFill>
          <a:blip r:embed="rId2"/>
          <a:srcRect l="0" t="0" r="57181" b="0"/>
          <a:stretch/>
        </p:blipFill>
        <p:spPr>
          <a:xfrm>
            <a:off x="900360" y="3060000"/>
            <a:ext cx="5219640" cy="3156480"/>
          </a:xfrm>
          <a:prstGeom prst="rect">
            <a:avLst/>
          </a:prstGeom>
          <a:ln w="0">
            <a:noFill/>
          </a:ln>
        </p:spPr>
      </p:pic>
      <p:pic>
        <p:nvPicPr>
          <p:cNvPr id="295" name="" descr=""/>
          <p:cNvPicPr/>
          <p:nvPr/>
        </p:nvPicPr>
        <p:blipFill>
          <a:blip r:embed="rId3"/>
          <a:stretch/>
        </p:blipFill>
        <p:spPr>
          <a:xfrm>
            <a:off x="5513400" y="4680000"/>
            <a:ext cx="1866600" cy="1447560"/>
          </a:xfrm>
          <a:prstGeom prst="rect">
            <a:avLst/>
          </a:prstGeom>
          <a:ln w="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96"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886D0E39-6399-40BB-92EC-6A87555A4062}" type="slidenum">
              <a:rPr b="0" lang="en-US" sz="1600" spc="-1" strike="noStrike">
                <a:solidFill>
                  <a:srgbClr val="1c7ddb"/>
                </a:solidFill>
                <a:latin typeface="Abadi"/>
              </a:rPr>
              <a:t>38</a:t>
            </a:fld>
            <a:endParaRPr b="0" lang="pl-PL" sz="1600" spc="-1" strike="noStrike">
              <a:latin typeface="Times New Roman"/>
            </a:endParaRPr>
          </a:p>
        </p:txBody>
      </p:sp>
      <p:sp>
        <p:nvSpPr>
          <p:cNvPr id="297" name="PlaceHolder 2"/>
          <p:cNvSpPr>
            <a:spLocks noGrp="1"/>
          </p:cNvSpPr>
          <p:nvPr>
            <p:ph/>
          </p:nvPr>
        </p:nvSpPr>
        <p:spPr>
          <a:xfrm>
            <a:off x="720000" y="1825560"/>
            <a:ext cx="10080000" cy="694440"/>
          </a:xfrm>
          <a:prstGeom prst="rect">
            <a:avLst/>
          </a:prstGeom>
          <a:noFill/>
          <a:ln w="0">
            <a:noFill/>
          </a:ln>
        </p:spPr>
        <p:txBody>
          <a:bodyPr anchor="t">
            <a:normAutofit fontScale="89000"/>
          </a:bodyPr>
          <a:p>
            <a:r>
              <a:rPr b="0" lang="en-US" sz="2000" spc="-1" strike="noStrike">
                <a:solidFill>
                  <a:srgbClr val="000000"/>
                </a:solidFill>
                <a:latin typeface="Calibri"/>
              </a:rPr>
              <a:t> </a:t>
            </a:r>
            <a:r>
              <a:rPr b="0" lang="en-US" sz="2000" spc="-1" strike="noStrike">
                <a:solidFill>
                  <a:srgbClr val="000000"/>
                </a:solidFill>
                <a:latin typeface="Calibri"/>
              </a:rPr>
              <a:t>KSC LC-39A has the highest success rate. </a:t>
            </a:r>
            <a:endParaRPr b="0" lang="en-US" sz="2000" spc="-1" strike="noStrike">
              <a:solidFill>
                <a:srgbClr val="000000"/>
              </a:solidFill>
              <a:latin typeface="Calibri"/>
            </a:endParaRPr>
          </a:p>
          <a:p>
            <a:r>
              <a:rPr b="0" lang="en-US" sz="2000" spc="-1" strike="noStrike">
                <a:solidFill>
                  <a:srgbClr val="000000"/>
                </a:solidFill>
                <a:latin typeface="Calibri"/>
              </a:rPr>
              <a:t>Blue means Success, Red failed launches.</a:t>
            </a:r>
            <a:endParaRPr b="0" lang="en-US" sz="2000" spc="-1" strike="noStrike">
              <a:solidFill>
                <a:srgbClr val="000000"/>
              </a:solidFill>
              <a:latin typeface="Calibri"/>
            </a:endParaRPr>
          </a:p>
          <a:p>
            <a:endParaRPr b="0" lang="en-US" sz="2000" spc="-1" strike="noStrike">
              <a:solidFill>
                <a:srgbClr val="000000"/>
              </a:solidFill>
              <a:latin typeface="Calibri"/>
            </a:endParaRPr>
          </a:p>
        </p:txBody>
      </p:sp>
      <p:sp>
        <p:nvSpPr>
          <p:cNvPr id="29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2000"/>
          </a:bodyPr>
          <a:p>
            <a:pPr>
              <a:lnSpc>
                <a:spcPct val="90000"/>
              </a:lnSpc>
            </a:pPr>
            <a:r>
              <a:rPr b="0" lang="en-US" sz="4000" spc="-1" strike="noStrike">
                <a:solidFill>
                  <a:srgbClr val="0b49cb"/>
                </a:solidFill>
                <a:latin typeface="Abadi"/>
                <a:ea typeface="IBM Plex Mono SemiBold"/>
              </a:rPr>
              <a:t>Total Success Launches for site KSC LC-39A</a:t>
            </a:r>
            <a:endParaRPr b="0" lang="pl-PL" sz="4000" spc="-1" strike="noStrike">
              <a:latin typeface="Arial"/>
            </a:endParaRPr>
          </a:p>
        </p:txBody>
      </p:sp>
      <p:pic>
        <p:nvPicPr>
          <p:cNvPr id="299" name="" descr=""/>
          <p:cNvPicPr/>
          <p:nvPr/>
        </p:nvPicPr>
        <p:blipFill>
          <a:blip r:embed="rId2"/>
          <a:stretch/>
        </p:blipFill>
        <p:spPr>
          <a:xfrm>
            <a:off x="2700000" y="2994840"/>
            <a:ext cx="4962600" cy="33051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p:nvPr>
        </p:nvSpPr>
        <p:spPr>
          <a:xfrm>
            <a:off x="8714880" y="6025680"/>
            <a:ext cx="2742840" cy="401400"/>
          </a:xfrm>
          <a:prstGeom prst="rect">
            <a:avLst/>
          </a:prstGeom>
          <a:noFill/>
          <a:ln w="0">
            <a:noFill/>
          </a:ln>
        </p:spPr>
        <p:txBody>
          <a:bodyPr anchor="ctr">
            <a:normAutofit/>
          </a:bodyPr>
          <a:p>
            <a:pPr algn="r">
              <a:lnSpc>
                <a:spcPct val="100000"/>
              </a:lnSpc>
              <a:spcAft>
                <a:spcPts val="601"/>
              </a:spcAft>
            </a:pPr>
            <a:fld id="{A03168DD-0F70-4C76-98CB-05CBD91FFAEF}" type="slidenum">
              <a:rPr b="0" lang="en-US" sz="1600" spc="-1" strike="noStrike">
                <a:solidFill>
                  <a:srgbClr val="1c7ddb"/>
                </a:solidFill>
                <a:latin typeface="Abadi"/>
              </a:rPr>
              <a:t>4</a:t>
            </a:fld>
            <a:endParaRPr b="0" lang="pl-PL" sz="1600" spc="-1" strike="noStrike">
              <a:latin typeface="Times New Roman"/>
            </a:endParaRPr>
          </a:p>
        </p:txBody>
      </p:sp>
      <p:sp>
        <p:nvSpPr>
          <p:cNvPr id="173" name="Title 1"/>
          <p:cNvSpPr/>
          <p:nvPr/>
        </p:nvSpPr>
        <p:spPr>
          <a:xfrm>
            <a:off x="828000" y="538560"/>
            <a:ext cx="105296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Introduction</a:t>
            </a:r>
            <a:endParaRPr b="0" lang="pl-PL" sz="4000" spc="-1" strike="noStrike">
              <a:latin typeface="Arial"/>
            </a:endParaRPr>
          </a:p>
        </p:txBody>
      </p:sp>
      <p:sp>
        <p:nvSpPr>
          <p:cNvPr id="174" name="Content Placeholder 2"/>
          <p:cNvSpPr/>
          <p:nvPr/>
        </p:nvSpPr>
        <p:spPr>
          <a:xfrm>
            <a:off x="819360" y="1522080"/>
            <a:ext cx="10700640" cy="4417920"/>
          </a:xfrm>
          <a:prstGeom prst="rect">
            <a:avLst/>
          </a:prstGeom>
          <a:noFill/>
          <a:ln w="0">
            <a:noFill/>
          </a:ln>
        </p:spPr>
        <p:style>
          <a:lnRef idx="0"/>
          <a:fillRef idx="0"/>
          <a:effectRef idx="0"/>
          <a:fontRef idx="minor"/>
        </p:style>
        <p:txBody>
          <a:bodyPr anchor="t">
            <a:normAutofit fontScale="85000"/>
          </a:bodyPr>
          <a:p>
            <a:pPr marL="228600" indent="-228600">
              <a:lnSpc>
                <a:spcPct val="90000"/>
              </a:lnSpc>
              <a:spcBef>
                <a:spcPts val="1400"/>
              </a:spcBef>
              <a:buClr>
                <a:srgbClr val="292929"/>
              </a:buClr>
              <a:buFont typeface="Arial"/>
              <a:buChar char="•"/>
            </a:pPr>
            <a:r>
              <a:rPr b="0" lang="en-US" sz="2800" spc="-1" strike="noStrike">
                <a:solidFill>
                  <a:srgbClr val="292929"/>
                </a:solidFill>
                <a:latin typeface="Abadi"/>
              </a:rPr>
              <a:t>In this capstone project, my main goal is to predict the successful landing of the Falcon 9 first stage, a critical aspect of SpaceX's cost-efficient rocket launches. SpaceX advertises Falcon 9 launches for $62 million, significantly cheaper than competitors who charge over $165 million due to SpaceX's innovative first stage reuse. Accurate landing predictions can determine launch costs and support competitive bidding. I'll collect and format data from the SpaceX API to develop this model. </a:t>
            </a:r>
            <a:endParaRPr b="0" lang="pl-PL" sz="2800" spc="-1" strike="noStrike">
              <a:latin typeface="Arial"/>
            </a:endParaRPr>
          </a:p>
          <a:p>
            <a:pPr>
              <a:lnSpc>
                <a:spcPct val="90000"/>
              </a:lnSpc>
              <a:spcBef>
                <a:spcPts val="1400"/>
              </a:spcBef>
            </a:pPr>
            <a:r>
              <a:rPr b="0" lang="en-US" sz="2200" spc="-1" strike="noStrike">
                <a:solidFill>
                  <a:srgbClr val="292929"/>
                </a:solidFill>
                <a:latin typeface="Abadi"/>
              </a:rPr>
              <a:t>In this project I want to find answers to questions:</a:t>
            </a:r>
            <a:endParaRPr b="0" lang="pl-PL" sz="2200" spc="-1" strike="noStrike">
              <a:latin typeface="Arial"/>
            </a:endParaRPr>
          </a:p>
          <a:p>
            <a:pPr>
              <a:lnSpc>
                <a:spcPct val="90000"/>
              </a:lnSpc>
              <a:spcBef>
                <a:spcPts val="1400"/>
              </a:spcBef>
            </a:pPr>
            <a:r>
              <a:rPr b="0" lang="en-US" sz="2800" spc="-1" strike="noStrike">
                <a:solidFill>
                  <a:srgbClr val="292929"/>
                </a:solidFill>
                <a:latin typeface="Abadi"/>
              </a:rPr>
              <a:t>Can I create a precise model to predict Falcon 9 first stage landings, crucial for SpaceX's cost-effective launches?</a:t>
            </a:r>
            <a:endParaRPr b="0" lang="pl-PL" sz="2800" spc="-1" strike="noStrike">
              <a:latin typeface="Arial"/>
            </a:endParaRPr>
          </a:p>
          <a:p>
            <a:pPr>
              <a:lnSpc>
                <a:spcPct val="90000"/>
              </a:lnSpc>
              <a:spcBef>
                <a:spcPts val="1400"/>
              </a:spcBef>
            </a:pPr>
            <a:r>
              <a:rPr b="0" lang="en-US" sz="2800" spc="-1" strike="noStrike">
                <a:solidFill>
                  <a:srgbClr val="292929"/>
                </a:solidFill>
                <a:latin typeface="Abadi"/>
              </a:rPr>
              <a:t>How can I use this model to estimate launch costs based on first stage landing outcomes?</a:t>
            </a:r>
            <a:endParaRPr b="0" lang="pl-PL" sz="28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8513B020-8FB8-4462-8856-9C83CF381B75}" type="slidenum">
              <a:rPr b="0" lang="en-US" sz="1600" spc="-1" strike="noStrike">
                <a:solidFill>
                  <a:srgbClr val="1c7ddb"/>
                </a:solidFill>
                <a:latin typeface="Abadi"/>
              </a:rPr>
              <a:t>39</a:t>
            </a:fld>
            <a:endParaRPr b="0" lang="pl-PL" sz="1600" spc="-1" strike="noStrike">
              <a:latin typeface="Times New Roman"/>
            </a:endParaRPr>
          </a:p>
        </p:txBody>
      </p:sp>
      <p:sp>
        <p:nvSpPr>
          <p:cNvPr id="301" name="PlaceHolder 2"/>
          <p:cNvSpPr>
            <a:spLocks noGrp="1"/>
          </p:cNvSpPr>
          <p:nvPr>
            <p:ph/>
          </p:nvPr>
        </p:nvSpPr>
        <p:spPr>
          <a:xfrm>
            <a:off x="770040" y="1440000"/>
            <a:ext cx="10414440" cy="435096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rPr>
              <a:t>In the Plotly dashboard, the Payload range selector is currently configured with a range from 0 to 10,000. The "Class" variable is used to signify successful landings (1) and failures (0). The scatter plot additionally incorporates booster version categories for color representation and the number of launches for point size.</a:t>
            </a:r>
            <a:endParaRPr b="0" lang="en-US" sz="2200" spc="-1" strike="noStrike">
              <a:solidFill>
                <a:srgbClr val="000000"/>
              </a:solidFill>
              <a:latin typeface="Calibri"/>
            </a:endParaRPr>
          </a:p>
          <a:p>
            <a:pPr>
              <a:lnSpc>
                <a:spcPct val="100000"/>
              </a:lnSpc>
              <a:spcBef>
                <a:spcPts val="1400"/>
              </a:spcBef>
            </a:pPr>
            <a:endParaRPr b="0" lang="en-US" sz="2200" spc="-1" strike="noStrike">
              <a:solidFill>
                <a:srgbClr val="000000"/>
              </a:solidFill>
              <a:latin typeface="Calibri"/>
            </a:endParaRPr>
          </a:p>
        </p:txBody>
      </p:sp>
      <p:sp>
        <p:nvSpPr>
          <p:cNvPr id="30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74000"/>
          </a:bodyPr>
          <a:p>
            <a:r>
              <a:rPr b="0" lang="en-US" sz="4000" spc="-1" strike="noStrike">
                <a:solidFill>
                  <a:srgbClr val="0b49cb"/>
                </a:solidFill>
                <a:latin typeface="Abadi"/>
                <a:ea typeface="IBM Plex Mono SemiBold"/>
              </a:rPr>
              <a:t>Payload Mass vs. Success vs. Booster Version</a:t>
            </a:r>
            <a:endParaRPr b="0" lang="en-US" sz="4000" spc="-1" strike="noStrike">
              <a:solidFill>
                <a:srgbClr val="404040"/>
              </a:solidFill>
              <a:latin typeface="Arial"/>
            </a:endParaRPr>
          </a:p>
        </p:txBody>
      </p:sp>
      <p:pic>
        <p:nvPicPr>
          <p:cNvPr id="303" name="" descr=""/>
          <p:cNvPicPr/>
          <p:nvPr/>
        </p:nvPicPr>
        <p:blipFill>
          <a:blip r:embed="rId2"/>
          <a:stretch/>
        </p:blipFill>
        <p:spPr>
          <a:xfrm>
            <a:off x="0" y="3240000"/>
            <a:ext cx="12191760" cy="32796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4" name="TextBox 1"/>
          <p:cNvSpPr/>
          <p:nvPr/>
        </p:nvSpPr>
        <p:spPr>
          <a:xfrm>
            <a:off x="810720" y="252972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5</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5"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C408F9A7-AB0F-4733-BA3A-D0F02BA2A751}" type="slidenum">
              <a:rPr b="0" lang="en-US" sz="1600" spc="-1" strike="noStrike">
                <a:solidFill>
                  <a:srgbClr val="1c7ddb"/>
                </a:solidFill>
                <a:latin typeface="Abadi"/>
              </a:rPr>
              <a:t>40</a:t>
            </a:fld>
            <a:endParaRPr b="0" lang="pl-PL" sz="1600" spc="-1" strike="noStrike">
              <a:latin typeface="Times New Roman"/>
            </a:endParaRPr>
          </a:p>
        </p:txBody>
      </p:sp>
      <p:sp>
        <p:nvSpPr>
          <p:cNvPr id="306" name="PlaceHolder 2"/>
          <p:cNvSpPr>
            <a:spLocks noGrp="1"/>
          </p:cNvSpPr>
          <p:nvPr>
            <p:ph/>
          </p:nvPr>
        </p:nvSpPr>
        <p:spPr>
          <a:xfrm>
            <a:off x="770040" y="2082240"/>
            <a:ext cx="3729960" cy="3811320"/>
          </a:xfrm>
          <a:prstGeom prst="rect">
            <a:avLst/>
          </a:prstGeom>
          <a:noFill/>
          <a:ln w="0">
            <a:noFill/>
          </a:ln>
        </p:spPr>
        <p:txBody>
          <a:bodyPr anchor="t">
            <a:normAutofit/>
          </a:bodyPr>
          <a:p>
            <a:pPr>
              <a:lnSpc>
                <a:spcPct val="100000"/>
              </a:lnSpc>
              <a:spcBef>
                <a:spcPts val="1400"/>
              </a:spcBef>
            </a:pPr>
            <a:r>
              <a:rPr b="0" lang="en-US" sz="2200" spc="-1" strike="noStrike">
                <a:solidFill>
                  <a:srgbClr val="292929"/>
                </a:solidFill>
                <a:latin typeface="Abadi"/>
              </a:rPr>
              <a:t>The models "tree_cv" and "logreg_cv" exhibit the highest likelihood of success in the analysis, indicating their potential as strong candidates for further exploration and utilization in the given context.</a:t>
            </a:r>
            <a:endParaRPr b="0" lang="en-US" sz="2200" spc="-1" strike="noStrike">
              <a:solidFill>
                <a:srgbClr val="000000"/>
              </a:solidFill>
              <a:latin typeface="Calibri"/>
            </a:endParaRPr>
          </a:p>
        </p:txBody>
      </p:sp>
      <p:sp>
        <p:nvSpPr>
          <p:cNvPr id="30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Classification Accuracy</a:t>
            </a:r>
            <a:endParaRPr b="0" lang="pl-PL" sz="4000" spc="-1" strike="noStrike">
              <a:latin typeface="Arial"/>
            </a:endParaRPr>
          </a:p>
        </p:txBody>
      </p:sp>
      <p:pic>
        <p:nvPicPr>
          <p:cNvPr id="308" name="" descr=""/>
          <p:cNvPicPr/>
          <p:nvPr/>
        </p:nvPicPr>
        <p:blipFill>
          <a:blip r:embed="rId2"/>
          <a:stretch/>
        </p:blipFill>
        <p:spPr>
          <a:xfrm>
            <a:off x="4680000" y="1260000"/>
            <a:ext cx="7172640" cy="517212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09"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30CBC887-3571-4029-A38A-CFC3DF3B273F}" type="slidenum">
              <a:rPr b="0" lang="en-US" sz="1600" spc="-1" strike="noStrike">
                <a:solidFill>
                  <a:srgbClr val="1c7ddb"/>
                </a:solidFill>
                <a:latin typeface="Abadi"/>
              </a:rPr>
              <a:t>42</a:t>
            </a:fld>
            <a:endParaRPr b="0" lang="pl-PL" sz="1600" spc="-1" strike="noStrike">
              <a:latin typeface="Times New Roman"/>
            </a:endParaRPr>
          </a:p>
        </p:txBody>
      </p:sp>
      <p:sp>
        <p:nvSpPr>
          <p:cNvPr id="310" name="PlaceHolder 2"/>
          <p:cNvSpPr>
            <a:spLocks noGrp="1"/>
          </p:cNvSpPr>
          <p:nvPr>
            <p:ph/>
          </p:nvPr>
        </p:nvSpPr>
        <p:spPr>
          <a:xfrm>
            <a:off x="770040" y="2057400"/>
            <a:ext cx="5349960" cy="3811320"/>
          </a:xfrm>
          <a:prstGeom prst="rect">
            <a:avLst/>
          </a:prstGeom>
          <a:noFill/>
          <a:ln w="0">
            <a:noFill/>
          </a:ln>
        </p:spPr>
        <p:txBody>
          <a:bodyPr lIns="90000" rIns="90000" tIns="45000" bIns="45000" anchor="t">
            <a:normAutofit/>
          </a:bodyPr>
          <a:p>
            <a:pPr>
              <a:lnSpc>
                <a:spcPct val="100000"/>
              </a:lnSpc>
              <a:spcBef>
                <a:spcPts val="1400"/>
              </a:spcBef>
            </a:pPr>
            <a:r>
              <a:rPr b="0" lang="en-US" sz="2200" spc="-1" strike="noStrike">
                <a:solidFill>
                  <a:srgbClr val="292929"/>
                </a:solidFill>
                <a:latin typeface="Abadi"/>
              </a:rPr>
              <a:t>Since two models performed equally on the test set, their confusion matrices were identical. They correctly predicted 12 successful landings and 3 unsuccessful ones. However, they also predicted 3 successful landings when they were actually unsuccessful (false positives), indicating a tendency to overpredict successful outcomes.</a:t>
            </a:r>
            <a:endParaRPr b="0" lang="en-US" sz="2200" spc="-1" strike="noStrike">
              <a:solidFill>
                <a:srgbClr val="000000"/>
              </a:solidFill>
              <a:latin typeface="Calibri"/>
            </a:endParaRPr>
          </a:p>
        </p:txBody>
      </p:sp>
      <p:sp>
        <p:nvSpPr>
          <p:cNvPr id="3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Confusion Matrix</a:t>
            </a:r>
            <a:endParaRPr b="0" lang="pl-PL" sz="4000" spc="-1" strike="noStrike">
              <a:latin typeface="Arial"/>
            </a:endParaRPr>
          </a:p>
        </p:txBody>
      </p:sp>
      <p:pic>
        <p:nvPicPr>
          <p:cNvPr id="312" name="" descr=""/>
          <p:cNvPicPr/>
          <p:nvPr/>
        </p:nvPicPr>
        <p:blipFill>
          <a:blip r:embed="rId2"/>
          <a:stretch/>
        </p:blipFill>
        <p:spPr>
          <a:xfrm>
            <a:off x="6300000" y="1620000"/>
            <a:ext cx="5248440" cy="4438800"/>
          </a:xfrm>
          <a:prstGeom prst="rect">
            <a:avLst/>
          </a:prstGeom>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1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0460F545-2296-49C6-91E3-3092615B14F9}" type="slidenum">
              <a:rPr b="0" lang="en-US" sz="1600" spc="-1" strike="noStrike">
                <a:solidFill>
                  <a:srgbClr val="1c7ddb"/>
                </a:solidFill>
                <a:latin typeface="Abadi"/>
              </a:rPr>
              <a:t>43</a:t>
            </a:fld>
            <a:endParaRPr b="0" lang="pl-PL" sz="1600" spc="-1" strike="noStrike">
              <a:latin typeface="Times New Roman"/>
            </a:endParaRPr>
          </a:p>
        </p:txBody>
      </p:sp>
      <p:sp>
        <p:nvSpPr>
          <p:cNvPr id="314" name="PlaceHolder 2"/>
          <p:cNvSpPr>
            <a:spLocks noGrp="1"/>
          </p:cNvSpPr>
          <p:nvPr>
            <p:ph/>
          </p:nvPr>
        </p:nvSpPr>
        <p:spPr>
          <a:xfrm>
            <a:off x="770040" y="1874880"/>
            <a:ext cx="10929960" cy="4350960"/>
          </a:xfrm>
          <a:prstGeom prst="rect">
            <a:avLst/>
          </a:prstGeom>
          <a:noFill/>
          <a:ln w="0">
            <a:noFill/>
          </a:ln>
        </p:spPr>
        <p:txBody>
          <a:bodyPr lIns="90000" rIns="90000" tIns="45000" bIns="45000" anchor="t">
            <a:normAutofit fontScale="88000"/>
          </a:bodyPr>
          <a:p>
            <a:pPr>
              <a:lnSpc>
                <a:spcPct val="100000"/>
              </a:lnSpc>
              <a:spcBef>
                <a:spcPts val="1400"/>
              </a:spcBef>
            </a:pPr>
            <a:r>
              <a:rPr b="0" lang="en-US" sz="2200" spc="-1" strike="noStrike">
                <a:solidFill>
                  <a:srgbClr val="292929"/>
                </a:solidFill>
                <a:latin typeface="Abadi"/>
              </a:rPr>
              <a:t>Our task was to develop a machine learning model for SpaceY, a potential competitor to SpaceX. The primary goal was to predict the successful landing of Stage 1 rockets, which could potentially save up to $100 million USD per launch.</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I collected data from a public SpaceX API and scraped information from SpaceX's Wikipedia page. Subsequently, I labeled this data and stored it in a DB2 SQL database to facilitate further analysis.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I created a visualization dashboard to explore and understand the data more effectively. The machine learning model I built achieved an impressive accuracy rate of 83%, showcasing its potential usefulness.</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This model could be a valuable asset for SpaceY, as it enables them to predict, with relatively high accuracy, whether a launch will result in a successful Stage 1 landing before proceeding. To further enhance the model's accuracy, I recommend collecting additional data, which could help determine the most effective machine learning model for this task.</a:t>
            </a:r>
            <a:endParaRPr b="0" lang="en-US" sz="2200" spc="-1" strike="noStrike">
              <a:solidFill>
                <a:srgbClr val="000000"/>
              </a:solidFill>
              <a:latin typeface="Calibri"/>
            </a:endParaRPr>
          </a:p>
        </p:txBody>
      </p:sp>
      <p:sp>
        <p:nvSpPr>
          <p:cNvPr id="31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Conclusions</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p:nvPr>
        </p:nvSpPr>
        <p:spPr>
          <a:xfrm>
            <a:off x="9448920" y="6356520"/>
            <a:ext cx="2742840" cy="364680"/>
          </a:xfrm>
          <a:prstGeom prst="rect">
            <a:avLst/>
          </a:prstGeom>
          <a:noFill/>
          <a:ln w="0">
            <a:noFill/>
          </a:ln>
        </p:spPr>
        <p:txBody>
          <a:bodyPr anchor="ctr">
            <a:noAutofit/>
          </a:bodyPr>
          <a:p>
            <a:pPr algn="r">
              <a:lnSpc>
                <a:spcPct val="100000"/>
              </a:lnSpc>
            </a:pPr>
            <a:fld id="{10C5C7CC-18B2-4568-8E24-EB53DDF6FF69}" type="slidenum">
              <a:rPr b="0" lang="en-US" sz="1600" spc="-1" strike="noStrike">
                <a:solidFill>
                  <a:srgbClr val="1c7ddb"/>
                </a:solidFill>
                <a:latin typeface="Abadi"/>
              </a:rPr>
              <a:t>4</a:t>
            </a:fld>
            <a:endParaRPr b="0" lang="pl-PL" sz="1600" spc="-1" strike="noStrike">
              <a:latin typeface="Times New Roman"/>
            </a:endParaRPr>
          </a:p>
        </p:txBody>
      </p:sp>
      <p:sp>
        <p:nvSpPr>
          <p:cNvPr id="176" name="TextBox 1"/>
          <p:cNvSpPr/>
          <p:nvPr/>
        </p:nvSpPr>
        <p:spPr>
          <a:xfrm>
            <a:off x="777960" y="2812680"/>
            <a:ext cx="1032840" cy="36468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pPr>
            <a:r>
              <a:rPr b="0" lang="en-US" sz="1800" spc="-1" strike="noStrike">
                <a:solidFill>
                  <a:srgbClr val="ffffff"/>
                </a:solidFill>
                <a:latin typeface="Calibri"/>
              </a:rPr>
              <a:t>Section 1</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9C535E43-94F7-48B9-9B00-8B664454BD70}" type="slidenum">
              <a:rPr b="0" lang="en-US" sz="1600" spc="-1" strike="noStrike">
                <a:solidFill>
                  <a:srgbClr val="1c7ddb"/>
                </a:solidFill>
                <a:latin typeface="Abadi"/>
              </a:rPr>
              <a:t>4</a:t>
            </a:fld>
            <a:endParaRPr b="0" lang="pl-PL" sz="1600" spc="-1" strike="noStrike">
              <a:latin typeface="Times New Roman"/>
            </a:endParaRPr>
          </a:p>
        </p:txBody>
      </p:sp>
      <p:sp>
        <p:nvSpPr>
          <p:cNvPr id="178"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5000"/>
          </a:bodyPr>
          <a:p>
            <a:pPr>
              <a:lnSpc>
                <a:spcPct val="120000"/>
              </a:lnSpc>
              <a:spcBef>
                <a:spcPts val="1400"/>
              </a:spcBef>
              <a:tabLst>
                <a:tab algn="l" pos="0"/>
              </a:tabLst>
            </a:pPr>
            <a:r>
              <a:rPr b="0" lang="en-US" sz="8800" spc="-1" strike="noStrike">
                <a:solidFill>
                  <a:srgbClr val="0b49cb"/>
                </a:solidFill>
                <a:latin typeface="Abadi"/>
              </a:rPr>
              <a:t>Executive Summary</a:t>
            </a:r>
            <a:endParaRPr b="0" lang="pl-PL"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 </a:t>
            </a:r>
            <a:endParaRPr b="0" lang="pl-PL" sz="8800" spc="-1" strike="noStrike">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Colected data from SpaceX public API and SpaceX Wikipedia page</a:t>
            </a:r>
            <a:endParaRPr b="0" lang="pl-PL" sz="8800" spc="-1" strike="noStrike">
              <a:latin typeface="Arial"/>
            </a:endParaRPr>
          </a:p>
          <a:p>
            <a:r>
              <a:rPr b="0" lang="en-US" sz="1800" spc="-1" strike="noStrike">
                <a:solidFill>
                  <a:srgbClr val="767171"/>
                </a:solidFill>
                <a:latin typeface="Arial"/>
                <a:ea typeface="Microsoft YaHei"/>
              </a:rPr>
              <a:t>•</a:t>
            </a:r>
            <a:r>
              <a:rPr b="0" lang="en-US" sz="1800" spc="-1" strike="noStrike">
                <a:solidFill>
                  <a:srgbClr val="767171"/>
                </a:solidFill>
                <a:latin typeface="Arial"/>
                <a:ea typeface="Microsoft YaHei"/>
              </a:rPr>
              <a:t>	</a:t>
            </a:r>
            <a:endParaRPr b="0" lang="pl-PL" sz="1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 </a:t>
            </a:r>
            <a:endParaRPr b="0" lang="pl-PL" sz="8800" spc="-1" strike="noStrike">
              <a:latin typeface="Arial"/>
            </a:endParaRPr>
          </a:p>
          <a:p>
            <a:pPr lvl="7" marL="1728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Classifying true landings as successful and unsuccessful otherwise</a:t>
            </a:r>
            <a:endParaRPr b="0" lang="pl-PL" sz="8800" spc="-1" strike="noStrike">
              <a:latin typeface="Arial"/>
            </a:endParaRPr>
          </a:p>
          <a:p>
            <a:endParaRPr b="0" lang="pl-PL"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pl-PL"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pl-PL"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 </a:t>
            </a:r>
            <a:endParaRPr b="0" lang="pl-PL" sz="8800" spc="-1" strike="noStrike">
              <a:latin typeface="Arial"/>
            </a:endParaRPr>
          </a:p>
          <a:p>
            <a:pPr lvl="5" marL="1296000" indent="-216000">
              <a:lnSpc>
                <a:spcPct val="120000"/>
              </a:lnSpc>
              <a:spcBef>
                <a:spcPts val="1400"/>
              </a:spcBef>
              <a:buClr>
                <a:srgbClr val="000000"/>
              </a:buClr>
              <a:buSzPct val="45000"/>
              <a:buFont typeface="Wingdings" charset="2"/>
              <a:buChar char=""/>
              <a:tabLst>
                <a:tab algn="l" pos="0"/>
              </a:tabLst>
            </a:pPr>
            <a:r>
              <a:rPr b="0" lang="en-US" sz="8800" spc="-1" strike="noStrike">
                <a:solidFill>
                  <a:srgbClr val="292929"/>
                </a:solidFill>
                <a:latin typeface="Abadi"/>
              </a:rPr>
              <a:t>Classifying true landings as successful and unsuccessful </a:t>
            </a:r>
            <a:endParaRPr b="0" lang="pl-PL" sz="8800" spc="-1" strike="noStrike">
              <a:latin typeface="Arial"/>
            </a:endParaRPr>
          </a:p>
          <a:p>
            <a:r>
              <a:rPr b="0" lang="en-US" sz="1800" spc="-1" strike="noStrike">
                <a:solidFill>
                  <a:srgbClr val="767171"/>
                </a:solidFill>
                <a:latin typeface="Arial"/>
                <a:ea typeface="Microsoft YaHei"/>
              </a:rPr>
              <a:t>•</a:t>
            </a:r>
            <a:r>
              <a:rPr b="0" lang="en-US" sz="1800" spc="-1" strike="noStrike">
                <a:solidFill>
                  <a:srgbClr val="767171"/>
                </a:solidFill>
                <a:latin typeface="Arial"/>
                <a:ea typeface="Microsoft YaHei"/>
              </a:rPr>
              <a:t>	</a:t>
            </a:r>
            <a:endParaRPr b="0" lang="pl-PL" sz="1800" spc="-1" strike="noStrike">
              <a:latin typeface="Arial"/>
            </a:endParaRPr>
          </a:p>
          <a:p>
            <a:pPr>
              <a:lnSpc>
                <a:spcPct val="120000"/>
              </a:lnSpc>
              <a:spcBef>
                <a:spcPts val="1400"/>
              </a:spcBef>
              <a:tabLst>
                <a:tab algn="l" pos="0"/>
              </a:tabLst>
            </a:pPr>
            <a:endParaRPr b="0" lang="pl-PL" sz="1800" spc="-1" strike="noStrike">
              <a:latin typeface="Arial"/>
            </a:endParaRPr>
          </a:p>
          <a:p>
            <a:pPr>
              <a:lnSpc>
                <a:spcPct val="100000"/>
              </a:lnSpc>
              <a:spcBef>
                <a:spcPts val="1400"/>
              </a:spcBef>
              <a:tabLst>
                <a:tab algn="l" pos="0"/>
              </a:tabLst>
            </a:pPr>
            <a:endParaRPr b="0" lang="pl-PL" sz="1800" spc="-1" strike="noStrike">
              <a:latin typeface="Arial"/>
            </a:endParaRPr>
          </a:p>
          <a:p>
            <a:pPr>
              <a:lnSpc>
                <a:spcPct val="100000"/>
              </a:lnSpc>
              <a:spcBef>
                <a:spcPts val="1400"/>
              </a:spcBef>
              <a:tabLst>
                <a:tab algn="l" pos="0"/>
              </a:tabLst>
            </a:pPr>
            <a:endParaRPr b="0" lang="pl-PL" sz="1800" spc="-1" strike="noStrike">
              <a:latin typeface="Arial"/>
            </a:endParaRPr>
          </a:p>
          <a:p>
            <a:pPr>
              <a:lnSpc>
                <a:spcPct val="100000"/>
              </a:lnSpc>
              <a:spcBef>
                <a:spcPts val="1400"/>
              </a:spcBef>
              <a:tabLst>
                <a:tab algn="l" pos="0"/>
              </a:tabLst>
            </a:pPr>
            <a:endParaRPr b="0" lang="pl-PL" sz="1800" spc="-1" strike="noStrike">
              <a:latin typeface="Arial"/>
            </a:endParaRPr>
          </a:p>
          <a:p>
            <a:pPr>
              <a:lnSpc>
                <a:spcPct val="100000"/>
              </a:lnSpc>
              <a:spcBef>
                <a:spcPts val="1400"/>
              </a:spcBef>
              <a:tabLst>
                <a:tab algn="l" pos="0"/>
              </a:tabLst>
            </a:pPr>
            <a:endParaRPr b="0" lang="pl-PL" sz="1800" spc="-1" strike="noStrike">
              <a:latin typeface="Arial"/>
            </a:endParaRPr>
          </a:p>
        </p:txBody>
      </p:sp>
      <p:sp>
        <p:nvSpPr>
          <p:cNvPr id="17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Methodology</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6EC7B94F-30BC-4349-BB93-1217743A5418}" type="slidenum">
              <a:rPr b="0" lang="en-US" sz="1600" spc="-1" strike="noStrike">
                <a:solidFill>
                  <a:srgbClr val="1c7ddb"/>
                </a:solidFill>
                <a:latin typeface="Abadi"/>
              </a:rPr>
              <a:t>6</a:t>
            </a:fld>
            <a:endParaRPr b="0" lang="pl-PL" sz="1600" spc="-1" strike="noStrike">
              <a:latin typeface="Times New Roman"/>
            </a:endParaRPr>
          </a:p>
        </p:txBody>
      </p:sp>
      <p:sp>
        <p:nvSpPr>
          <p:cNvPr id="181" name="PlaceHolder 2"/>
          <p:cNvSpPr>
            <a:spLocks noGrp="1"/>
          </p:cNvSpPr>
          <p:nvPr>
            <p:ph/>
          </p:nvPr>
        </p:nvSpPr>
        <p:spPr>
          <a:xfrm>
            <a:off x="770040" y="1589040"/>
            <a:ext cx="10515240" cy="4350960"/>
          </a:xfrm>
          <a:prstGeom prst="rect">
            <a:avLst/>
          </a:prstGeom>
          <a:noFill/>
          <a:ln w="0">
            <a:noFill/>
          </a:ln>
        </p:spPr>
        <p:txBody>
          <a:bodyPr lIns="90000" rIns="90000" tIns="45000" bIns="45000" anchor="t">
            <a:noAutofit/>
          </a:bodyPr>
          <a:p>
            <a:pPr>
              <a:lnSpc>
                <a:spcPct val="100000"/>
              </a:lnSpc>
              <a:spcBef>
                <a:spcPts val="1400"/>
              </a:spcBef>
            </a:pPr>
            <a:r>
              <a:rPr b="0" lang="en-US" sz="2200" spc="-1" strike="noStrike">
                <a:solidFill>
                  <a:srgbClr val="292929"/>
                </a:solidFill>
                <a:latin typeface="Abadi"/>
              </a:rPr>
              <a:t>The data acquisition process involved a combination of obtaining information through API requests from SpaceX's public API and extracting data by web scraping a table found in SpaceX's Wikipedia page.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Next I will illustrate the data collection process from the API, while the subsequent slide will depict the data collection procedure through web scraping.</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Columns obtained from SpaceX's API data include:</a:t>
            </a:r>
            <a:br/>
            <a:r>
              <a:rPr b="0" lang="en-US" sz="2200" spc="-1" strike="noStrike">
                <a:solidFill>
                  <a:srgbClr val="292929"/>
                </a:solidFill>
                <a:latin typeface="Abadi"/>
              </a:rPr>
              <a:t> FlightNumber, Date, BoosterVersion, PayloadMass, Orbit, LaunchSite, Outcome, Flights, GridFins, Reused, Legs, LandingPad, Block, ReusedCount, Serial, Longitude, and Latitude.</a:t>
            </a:r>
            <a:endParaRPr b="0" lang="en-US" sz="2200" spc="-1" strike="noStrike">
              <a:solidFill>
                <a:srgbClr val="000000"/>
              </a:solidFill>
              <a:latin typeface="Calibri"/>
            </a:endParaRPr>
          </a:p>
          <a:p>
            <a:pPr>
              <a:lnSpc>
                <a:spcPct val="100000"/>
              </a:lnSpc>
              <a:spcBef>
                <a:spcPts val="1400"/>
              </a:spcBef>
            </a:pPr>
            <a:r>
              <a:rPr b="0" lang="en-US" sz="2200" spc="-1" strike="noStrike">
                <a:solidFill>
                  <a:srgbClr val="292929"/>
                </a:solidFill>
                <a:latin typeface="Abadi"/>
              </a:rPr>
              <a:t>In contrast, the data columns extracted through web scraping from SpaceX's Wikipedia page encompass:</a:t>
            </a:r>
            <a:br/>
            <a:r>
              <a:rPr b="0" lang="en-US" sz="2200" spc="-1" strike="noStrike">
                <a:solidFill>
                  <a:srgbClr val="292929"/>
                </a:solidFill>
                <a:latin typeface="Abadi"/>
              </a:rPr>
              <a:t> Flight No., Launch site, Payload, PayloadMass, Orbit, Customer, Launch outcome, Version Booster, Booster landing, Date, and Time.</a:t>
            </a:r>
            <a:endParaRPr b="0" lang="en-US" sz="2200" spc="-1" strike="noStrike">
              <a:solidFill>
                <a:srgbClr val="000000"/>
              </a:solidFill>
              <a:latin typeface="Calibri"/>
            </a:endParaRPr>
          </a:p>
          <a:p>
            <a:pPr>
              <a:lnSpc>
                <a:spcPct val="100000"/>
              </a:lnSpc>
              <a:tabLst>
                <a:tab algn="l" pos="0"/>
              </a:tabLst>
            </a:pPr>
            <a:endParaRPr b="0" lang="en-US" sz="2200" spc="-1" strike="noStrike">
              <a:solidFill>
                <a:srgbClr val="000000"/>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Data Collection</a:t>
            </a:r>
            <a:endParaRPr b="0" lang="pl-PL" sz="40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CBFCC6FF-1293-47F1-B8CB-349D36CC9103}" type="slidenum">
              <a:rPr b="0" lang="en-US" sz="1600" spc="-1" strike="noStrike">
                <a:solidFill>
                  <a:srgbClr val="1c7ddb"/>
                </a:solidFill>
                <a:latin typeface="Abadi"/>
              </a:rPr>
              <a:t>7</a:t>
            </a:fld>
            <a:endParaRPr b="0" lang="pl-PL" sz="1600" spc="-1" strike="noStrike">
              <a:latin typeface="Times New Roman"/>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Data Collection – SpaceX API</a:t>
            </a:r>
            <a:endParaRPr b="0" lang="pl-PL" sz="4000" spc="-1" strike="noStrike">
              <a:latin typeface="Arial"/>
            </a:endParaRPr>
          </a:p>
        </p:txBody>
      </p:sp>
      <p:sp>
        <p:nvSpPr>
          <p:cNvPr id="185" name=""/>
          <p:cNvSpPr txBox="1"/>
          <p:nvPr/>
        </p:nvSpPr>
        <p:spPr>
          <a:xfrm>
            <a:off x="730440" y="5400000"/>
            <a:ext cx="10609560" cy="316440"/>
          </a:xfrm>
          <a:prstGeom prst="rect">
            <a:avLst/>
          </a:prstGeom>
          <a:noFill/>
          <a:ln w="0">
            <a:noFill/>
          </a:ln>
        </p:spPr>
        <p:txBody>
          <a:bodyPr lIns="90000" rIns="90000" tIns="45000" bIns="45000" anchor="t">
            <a:noAutofit/>
          </a:bodyPr>
          <a:p>
            <a:r>
              <a:rPr b="0" lang="pl-PL" sz="1600" spc="-1" strike="noStrike">
                <a:latin typeface="Arial"/>
              </a:rPr>
              <a:t>https://github.com/miraylin/Applied-Data-Science-Capstone/blob/main/jupyter-labs-spacex-data-collection-api.ipynb</a:t>
            </a:r>
            <a:endParaRPr b="0" lang="pl-PL" sz="1600" spc="-1" strike="noStrike">
              <a:latin typeface="Arial"/>
            </a:endParaRPr>
          </a:p>
        </p:txBody>
      </p:sp>
      <p:pic>
        <p:nvPicPr>
          <p:cNvPr id="186" name="" descr=""/>
          <p:cNvPicPr/>
          <p:nvPr/>
        </p:nvPicPr>
        <p:blipFill>
          <a:blip r:embed="rId2"/>
          <a:stretch/>
        </p:blipFill>
        <p:spPr>
          <a:xfrm>
            <a:off x="3132360" y="1850040"/>
            <a:ext cx="5867640" cy="30099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type="sldNum"/>
          </p:nvPr>
        </p:nvSpPr>
        <p:spPr>
          <a:xfrm>
            <a:off x="8714880" y="6025680"/>
            <a:ext cx="2742840" cy="401400"/>
          </a:xfrm>
          <a:prstGeom prst="rect">
            <a:avLst/>
          </a:prstGeom>
          <a:noFill/>
          <a:ln w="0">
            <a:noFill/>
          </a:ln>
        </p:spPr>
        <p:txBody>
          <a:bodyPr anchor="ctr">
            <a:noAutofit/>
          </a:bodyPr>
          <a:p>
            <a:pPr algn="r">
              <a:lnSpc>
                <a:spcPct val="100000"/>
              </a:lnSpc>
            </a:pPr>
            <a:fld id="{B0FB6E71-8DBE-4BA8-8FAA-EE02E573BCEC}" type="slidenum">
              <a:rPr b="0" lang="en-US" sz="1600" spc="-1" strike="noStrike">
                <a:solidFill>
                  <a:srgbClr val="1c7ddb"/>
                </a:solidFill>
                <a:latin typeface="Abadi"/>
              </a:rPr>
              <a:t>8</a:t>
            </a:fld>
            <a:endParaRPr b="0" lang="pl-PL" sz="1600" spc="-1" strike="noStrike">
              <a:latin typeface="Times New Roman"/>
            </a:endParaRPr>
          </a:p>
        </p:txBody>
      </p:sp>
      <p:sp>
        <p:nvSpPr>
          <p:cNvPr id="188" name="Title 1"/>
          <p:cNvSpPr/>
          <p:nvPr/>
        </p:nvSpPr>
        <p:spPr>
          <a:xfrm>
            <a:off x="770040" y="538560"/>
            <a:ext cx="10515240" cy="548640"/>
          </a:xfrm>
          <a:prstGeom prst="rect">
            <a:avLst/>
          </a:prstGeom>
          <a:noFill/>
          <a:ln w="0">
            <a:noFill/>
          </a:ln>
        </p:spPr>
        <p:style>
          <a:lnRef idx="0"/>
          <a:fillRef idx="0"/>
          <a:effectRef idx="0"/>
          <a:fontRef idx="minor"/>
        </p:style>
      </p:sp>
      <p:sp>
        <p:nvSpPr>
          <p:cNvPr id="189"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pPr>
            <a:r>
              <a:rPr b="0" lang="en-US" sz="4000" spc="-1" strike="noStrike">
                <a:solidFill>
                  <a:srgbClr val="0b49cb"/>
                </a:solidFill>
                <a:latin typeface="Abadi"/>
                <a:ea typeface="IBM Plex Mono SemiBold"/>
              </a:rPr>
              <a:t>Data Collection - Scraping</a:t>
            </a:r>
            <a:endParaRPr b="0" lang="pl-PL" sz="4000" spc="-1" strike="noStrike">
              <a:latin typeface="Arial"/>
            </a:endParaRPr>
          </a:p>
        </p:txBody>
      </p:sp>
      <p:pic>
        <p:nvPicPr>
          <p:cNvPr id="190" name="" descr=""/>
          <p:cNvPicPr/>
          <p:nvPr/>
        </p:nvPicPr>
        <p:blipFill>
          <a:blip r:embed="rId2"/>
          <a:stretch/>
        </p:blipFill>
        <p:spPr>
          <a:xfrm>
            <a:off x="2212200" y="1700640"/>
            <a:ext cx="7327800" cy="3163320"/>
          </a:xfrm>
          <a:prstGeom prst="rect">
            <a:avLst/>
          </a:prstGeom>
          <a:ln w="0">
            <a:noFill/>
          </a:ln>
        </p:spPr>
      </p:pic>
      <p:sp>
        <p:nvSpPr>
          <p:cNvPr id="191" name=""/>
          <p:cNvSpPr txBox="1"/>
          <p:nvPr/>
        </p:nvSpPr>
        <p:spPr>
          <a:xfrm>
            <a:off x="1440000" y="5580000"/>
            <a:ext cx="9291240" cy="316440"/>
          </a:xfrm>
          <a:prstGeom prst="rect">
            <a:avLst/>
          </a:prstGeom>
          <a:noFill/>
          <a:ln w="0">
            <a:noFill/>
          </a:ln>
        </p:spPr>
        <p:txBody>
          <a:bodyPr lIns="90000" rIns="90000" tIns="45000" bIns="45000" anchor="t">
            <a:noAutofit/>
          </a:bodyPr>
          <a:p>
            <a:r>
              <a:rPr b="0" lang="pl-PL" sz="1600" spc="-1" strike="noStrike">
                <a:latin typeface="Arial"/>
              </a:rPr>
              <a:t>https://github.com/miraylin/Applied-Data-Science-Capstone/blob/main/jupyter-labs-webscraping.ipynb</a:t>
            </a:r>
            <a:endParaRPr b="0" lang="pl-PL" sz="16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89</TotalTime>
  <Application>LibreOffice/7.2.4.1$Windows_X86_64 LibreOffice_project/27d75539669ac387bb498e35313b970b7fe9c4f9</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pl-PL</dc:language>
  <cp:lastModifiedBy/>
  <dcterms:modified xsi:type="dcterms:W3CDTF">2023-09-01T16:10:22Z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